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56" r:id="rId5"/>
    <p:sldId id="292" r:id="rId6"/>
    <p:sldId id="267" r:id="rId7"/>
    <p:sldId id="265" r:id="rId8"/>
    <p:sldId id="268" r:id="rId9"/>
    <p:sldId id="272" r:id="rId10"/>
    <p:sldId id="269" r:id="rId11"/>
    <p:sldId id="270" r:id="rId12"/>
    <p:sldId id="271" r:id="rId13"/>
    <p:sldId id="266" r:id="rId14"/>
    <p:sldId id="273"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3" r:id="rId31"/>
  </p:sldIdLst>
  <p:sldSz cx="9906000" cy="6858000" type="A4"/>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27" userDrawn="1">
          <p15:clr>
            <a:srgbClr val="A4A3A4"/>
          </p15:clr>
        </p15:guide>
        <p15:guide id="2" pos="3369" userDrawn="1">
          <p15:clr>
            <a:srgbClr val="A4A3A4"/>
          </p15:clr>
        </p15:guide>
        <p15:guide id="3" orient="horz" pos="1915" userDrawn="1">
          <p15:clr>
            <a:srgbClr val="A4A3A4"/>
          </p15:clr>
        </p15:guide>
        <p15:guide id="4" orient="horz" pos="2160" userDrawn="1">
          <p15:clr>
            <a:srgbClr val="A4A3A4"/>
          </p15:clr>
        </p15:guide>
        <p15:guide id="5" pos="41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showGuides="1">
      <p:cViewPr>
        <p:scale>
          <a:sx n="66" d="100"/>
          <a:sy n="66" d="100"/>
        </p:scale>
        <p:origin x="1290" y="60"/>
      </p:cViewPr>
      <p:guideLst>
        <p:guide pos="1827"/>
        <p:guide pos="3369"/>
        <p:guide orient="horz" pos="1915"/>
        <p:guide orient="horz" pos="2160"/>
        <p:guide pos="4123"/>
      </p:guideLst>
    </p:cSldViewPr>
  </p:slideViewPr>
  <p:outlineViewPr>
    <p:cViewPr>
      <p:scale>
        <a:sx n="33" d="100"/>
        <a:sy n="33" d="100"/>
      </p:scale>
      <p:origin x="0" y="-35436"/>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E8946-CFE9-444E-9E29-C8F6A8493158}" type="datetimeFigureOut">
              <a:rPr lang="de-DE" smtClean="0"/>
              <a:t>21.04.2017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8983A8-09FF-4322-9FC2-A5A6A3B6EE90}" type="slidenum">
              <a:rPr lang="de-DE" smtClean="0"/>
              <a:t>‹Nr.›</a:t>
            </a:fld>
            <a:endParaRPr lang="de-DE"/>
          </a:p>
        </p:txBody>
      </p:sp>
    </p:spTree>
    <p:extLst>
      <p:ext uri="{BB962C8B-B14F-4D97-AF65-F5344CB8AC3E}">
        <p14:creationId xmlns:p14="http://schemas.microsoft.com/office/powerpoint/2010/main" val="279624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303422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27</a:t>
            </a:fld>
            <a:endParaRPr lang="en-US"/>
          </a:p>
        </p:txBody>
      </p:sp>
    </p:spTree>
    <p:extLst>
      <p:ext uri="{BB962C8B-B14F-4D97-AF65-F5344CB8AC3E}">
        <p14:creationId xmlns:p14="http://schemas.microsoft.com/office/powerpoint/2010/main" val="1830522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67251192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 Left dark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 y="0"/>
            <a:ext cx="9906000" cy="6858000"/>
          </a:xfrm>
          <a:prstGeom prst="rect">
            <a:avLst/>
          </a:prstGeom>
        </p:spPr>
      </p:pic>
      <p:sp>
        <p:nvSpPr>
          <p:cNvPr id="7"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4</a:t>
            </a:r>
            <a:br>
              <a:rPr lang="en-GB" dirty="0" smtClean="0"/>
            </a:br>
            <a:r>
              <a:rPr lang="en-GB" dirty="0" smtClean="0"/>
              <a:t>dark left vertical image</a:t>
            </a:r>
            <a:endParaRPr lang="en-US" dirty="0"/>
          </a:p>
        </p:txBody>
      </p:sp>
      <p:sp>
        <p:nvSpPr>
          <p:cNvPr id="9"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8387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8"/>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703" r:id="rId4"/>
    <p:sldLayoutId id="2147483675" r:id="rId5"/>
    <p:sldLayoutId id="2147483680" r:id="rId6"/>
    <p:sldLayoutId id="2147483707" r:id="rId7"/>
    <p:sldLayoutId id="2147483729" r:id="rId8"/>
    <p:sldLayoutId id="2147483708" r:id="rId9"/>
    <p:sldLayoutId id="2147483723" r:id="rId10"/>
    <p:sldLayoutId id="2147483726" r:id="rId11"/>
    <p:sldLayoutId id="2147483730" r:id="rId12"/>
    <p:sldLayoutId id="2147483666" r:id="rId13"/>
    <p:sldLayoutId id="2147483705" r:id="rId14"/>
    <p:sldLayoutId id="2147483689" r:id="rId15"/>
    <p:sldLayoutId id="2147483690" r:id="rId16"/>
    <p:sldLayoutId id="2147483692" r:id="rId17"/>
    <p:sldLayoutId id="2147483693" r:id="rId18"/>
    <p:sldLayoutId id="2147483694" r:id="rId19"/>
    <p:sldLayoutId id="2147483695" r:id="rId20"/>
    <p:sldLayoutId id="2147483701" r:id="rId21"/>
    <p:sldLayoutId id="2147483697" r:id="rId22"/>
    <p:sldLayoutId id="2147483698" r:id="rId23"/>
    <p:sldLayoutId id="2147483699" r:id="rId24"/>
    <p:sldLayoutId id="2147483711" r:id="rId25"/>
    <p:sldLayoutId id="2147483712" r:id="rId26"/>
    <p:sldLayoutId id="2147483682" r:id="rId27"/>
    <p:sldLayoutId id="2147483683" r:id="rId28"/>
    <p:sldLayoutId id="2147483684" r:id="rId29"/>
    <p:sldLayoutId id="2147483685" r:id="rId30"/>
    <p:sldLayoutId id="2147483720" r:id="rId31"/>
    <p:sldLayoutId id="2147483721" r:id="rId32"/>
    <p:sldLayoutId id="2147483719" r:id="rId33"/>
    <p:sldLayoutId id="2147483728" r:id="rId34"/>
    <p:sldLayoutId id="2147483667" r:id="rId35"/>
    <p:sldLayoutId id="2147483732" r:id="rId36"/>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14.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1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2.emf"/><Relationship Id="rId5" Type="http://schemas.openxmlformats.org/officeDocument/2006/relationships/tags" Target="../tags/tag26.xml"/><Relationship Id="rId10" Type="http://schemas.openxmlformats.org/officeDocument/2006/relationships/image" Target="../media/image11.emf"/><Relationship Id="rId4" Type="http://schemas.openxmlformats.org/officeDocument/2006/relationships/tags" Target="../tags/tag25.xml"/><Relationship Id="rId9"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17.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10.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16.emf"/><Relationship Id="rId5" Type="http://schemas.openxmlformats.org/officeDocument/2006/relationships/tags" Target="../tags/tag34.xml"/><Relationship Id="rId10" Type="http://schemas.openxmlformats.org/officeDocument/2006/relationships/image" Target="../media/image15.emf"/><Relationship Id="rId4" Type="http://schemas.openxmlformats.org/officeDocument/2006/relationships/tags" Target="../tags/tag33.xml"/><Relationship Id="rId9"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image" Target="../media/image21.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2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19.emf"/><Relationship Id="rId5" Type="http://schemas.openxmlformats.org/officeDocument/2006/relationships/tags" Target="../tags/tag42.xml"/><Relationship Id="rId10" Type="http://schemas.openxmlformats.org/officeDocument/2006/relationships/image" Target="../media/image18.emf"/><Relationship Id="rId4" Type="http://schemas.openxmlformats.org/officeDocument/2006/relationships/tags" Target="../tags/tag41.xml"/><Relationship Id="rId9"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25.emf"/><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24.png"/><Relationship Id="rId5" Type="http://schemas.openxmlformats.org/officeDocument/2006/relationships/tags" Target="../tags/tag50.xml"/><Relationship Id="rId10" Type="http://schemas.openxmlformats.org/officeDocument/2006/relationships/image" Target="../media/image23.png"/><Relationship Id="rId4" Type="http://schemas.openxmlformats.org/officeDocument/2006/relationships/tags" Target="../tags/tag49.xml"/><Relationship Id="rId9"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31.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30.png"/><Relationship Id="rId5" Type="http://schemas.openxmlformats.org/officeDocument/2006/relationships/tags" Target="../tags/tag60.xml"/><Relationship Id="rId10" Type="http://schemas.openxmlformats.org/officeDocument/2006/relationships/image" Target="../media/image29.emf"/><Relationship Id="rId4" Type="http://schemas.openxmlformats.org/officeDocument/2006/relationships/tags" Target="../tags/tag59.xml"/><Relationship Id="rId9" Type="http://schemas.openxmlformats.org/officeDocument/2006/relationships/image" Target="../media/image28.emf"/></Relationships>
</file>

<file path=ppt/slides/_rels/slide16.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18" Type="http://schemas.openxmlformats.org/officeDocument/2006/relationships/image" Target="../media/image34.emf"/><Relationship Id="rId3" Type="http://schemas.openxmlformats.org/officeDocument/2006/relationships/tags" Target="../tags/tag65.xml"/><Relationship Id="rId21" Type="http://schemas.openxmlformats.org/officeDocument/2006/relationships/image" Target="../media/image37.png"/><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image" Target="../media/image33.emf"/><Relationship Id="rId2" Type="http://schemas.openxmlformats.org/officeDocument/2006/relationships/tags" Target="../tags/tag64.xml"/><Relationship Id="rId16" Type="http://schemas.openxmlformats.org/officeDocument/2006/relationships/image" Target="../media/image32.emf"/><Relationship Id="rId20" Type="http://schemas.openxmlformats.org/officeDocument/2006/relationships/image" Target="../media/image36.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slideLayout" Target="../slideLayouts/slideLayout12.xml"/><Relationship Id="rId10" Type="http://schemas.openxmlformats.org/officeDocument/2006/relationships/tags" Target="../tags/tag72.xml"/><Relationship Id="rId19" Type="http://schemas.openxmlformats.org/officeDocument/2006/relationships/image" Target="../media/image35.png"/><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s>
</file>

<file path=ppt/slides/_rels/slide1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79.xml"/><Relationship Id="rId7" Type="http://schemas.openxmlformats.org/officeDocument/2006/relationships/slideLayout" Target="../slideLayouts/slideLayout12.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41.png"/><Relationship Id="rId5" Type="http://schemas.openxmlformats.org/officeDocument/2006/relationships/tags" Target="../tags/tag81.xml"/><Relationship Id="rId10" Type="http://schemas.openxmlformats.org/officeDocument/2006/relationships/image" Target="../media/image40.png"/><Relationship Id="rId4" Type="http://schemas.openxmlformats.org/officeDocument/2006/relationships/tags" Target="../tags/tag80.xml"/><Relationship Id="rId9"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43.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42.emf"/><Relationship Id="rId5" Type="http://schemas.openxmlformats.org/officeDocument/2006/relationships/slideLayout" Target="../slideLayouts/slideLayout12.xml"/><Relationship Id="rId4" Type="http://schemas.openxmlformats.org/officeDocument/2006/relationships/tags" Target="../tags/tag86.xml"/></Relationships>
</file>

<file path=ppt/slides/_rels/slide19.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44.emf"/><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slideLayout" Target="../slideLayouts/slideLayout12.xml"/><Relationship Id="rId2" Type="http://schemas.openxmlformats.org/officeDocument/2006/relationships/tags" Target="../tags/tag88.xml"/><Relationship Id="rId16" Type="http://schemas.openxmlformats.org/officeDocument/2006/relationships/image" Target="../media/image47.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image" Target="../media/image46.png"/><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image" Target="../media/image4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48.emf"/><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slideLayout" Target="../slideLayouts/slideLayout12.xml"/><Relationship Id="rId2" Type="http://schemas.openxmlformats.org/officeDocument/2006/relationships/tags" Target="../tags/tag99.xml"/><Relationship Id="rId16" Type="http://schemas.openxmlformats.org/officeDocument/2006/relationships/image" Target="../media/image51.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image" Target="../media/image50.png"/><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image" Target="../media/image49.emf"/></Relationships>
</file>

<file path=ppt/slides/_rels/slide21.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image" Target="../media/image56.png"/><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55.emf"/><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54.emf"/><Relationship Id="rId5" Type="http://schemas.openxmlformats.org/officeDocument/2006/relationships/tags" Target="../tags/tag116.xml"/><Relationship Id="rId10" Type="http://schemas.openxmlformats.org/officeDocument/2006/relationships/slideLayout" Target="../slideLayouts/slideLayout12.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59.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58.emf"/><Relationship Id="rId5" Type="http://schemas.openxmlformats.org/officeDocument/2006/relationships/tags" Target="../tags/tag125.xml"/><Relationship Id="rId10" Type="http://schemas.openxmlformats.org/officeDocument/2006/relationships/slideLayout" Target="../slideLayouts/slideLayout12.xml"/><Relationship Id="rId4" Type="http://schemas.openxmlformats.org/officeDocument/2006/relationships/tags" Target="../tags/tag124.xml"/><Relationship Id="rId9" Type="http://schemas.openxmlformats.org/officeDocument/2006/relationships/tags" Target="../tags/tag129.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132.xml"/><Relationship Id="rId7" Type="http://schemas.openxmlformats.org/officeDocument/2006/relationships/tags" Target="../tags/tag136.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5" Type="http://schemas.openxmlformats.org/officeDocument/2006/relationships/tags" Target="../tags/tag134.xml"/><Relationship Id="rId10" Type="http://schemas.openxmlformats.org/officeDocument/2006/relationships/image" Target="../media/image61.png"/><Relationship Id="rId4" Type="http://schemas.openxmlformats.org/officeDocument/2006/relationships/tags" Target="../tags/tag133.xml"/><Relationship Id="rId9" Type="http://schemas.openxmlformats.org/officeDocument/2006/relationships/image" Target="../media/image60.emf"/></Relationships>
</file>

<file path=ppt/slides/_rels/slide25.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image" Target="../media/image65.png"/><Relationship Id="rId3" Type="http://schemas.openxmlformats.org/officeDocument/2006/relationships/tags" Target="../tags/tag141.xml"/><Relationship Id="rId21" Type="http://schemas.openxmlformats.org/officeDocument/2006/relationships/image" Target="../media/image6.wmf"/><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image" Target="../media/image64.emf"/><Relationship Id="rId2" Type="http://schemas.openxmlformats.org/officeDocument/2006/relationships/tags" Target="../tags/tag140.xml"/><Relationship Id="rId16" Type="http://schemas.openxmlformats.org/officeDocument/2006/relationships/slideLayout" Target="../slideLayouts/slideLayout12.xml"/><Relationship Id="rId20" Type="http://schemas.openxmlformats.org/officeDocument/2006/relationships/package" Target="../embeddings/Microsoft_Excel-Arbeitsblatt3.xlsx"/><Relationship Id="rId1" Type="http://schemas.openxmlformats.org/officeDocument/2006/relationships/vmlDrawing" Target="../drawings/vmlDrawing3.v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tags" Target="../tags/tag153.xml"/><Relationship Id="rId10" Type="http://schemas.openxmlformats.org/officeDocument/2006/relationships/tags" Target="../tags/tag148.xml"/><Relationship Id="rId19" Type="http://schemas.openxmlformats.org/officeDocument/2006/relationships/oleObject" Target="../embeddings/oleObject3.bin"/><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154.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emf"/><Relationship Id="rId18" Type="http://schemas.openxmlformats.org/officeDocument/2006/relationships/image" Target="../media/image6.wmf"/><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emf"/><Relationship Id="rId17" Type="http://schemas.openxmlformats.org/officeDocument/2006/relationships/package" Target="../embeddings/Microsoft_Excel-Arbeitsblatt2.xlsx"/><Relationship Id="rId2" Type="http://schemas.openxmlformats.org/officeDocument/2006/relationships/tags" Target="../tags/tag3.xml"/><Relationship Id="rId16"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slideLayout" Target="../slideLayouts/slideLayout14.xml"/><Relationship Id="rId5" Type="http://schemas.openxmlformats.org/officeDocument/2006/relationships/tags" Target="../tags/tag6.xml"/><Relationship Id="rId15" Type="http://schemas.openxmlformats.org/officeDocument/2006/relationships/image" Target="../media/image10.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slideLayout" Target="../slideLayouts/slideLayout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slideLayout" Target="../slideLayouts/slideLayout14.xml"/><Relationship Id="rId4" Type="http://schemas.openxmlformats.org/officeDocument/2006/relationships/tags" Target="../tags/tag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Sales &amp; Gross Profit (Historical)</a:t>
            </a:r>
            <a:r>
              <a:rPr lang="en-US" dirty="0" smtClean="0"/>
              <a:t/>
            </a:r>
            <a:br>
              <a:rPr lang="en-US" dirty="0" smtClean="0"/>
            </a:b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3" name="Objekt 2"/>
          <p:cNvGraphicFramePr>
            <a:graphicFrameLocks noChangeAspect="1"/>
          </p:cNvGraphicFramePr>
          <p:nvPr>
            <p:extLst>
              <p:ext uri="{D42A27DB-BD31-4B8C-83A1-F6EECF244321}">
                <p14:modId xmlns:p14="http://schemas.microsoft.com/office/powerpoint/2010/main" val="3736394319"/>
              </p:ext>
            </p:extLst>
          </p:nvPr>
        </p:nvGraphicFramePr>
        <p:xfrm>
          <a:off x="-1128713" y="5951904"/>
          <a:ext cx="914400" cy="771525"/>
        </p:xfrm>
        <a:graphic>
          <a:graphicData uri="http://schemas.openxmlformats.org/presentationml/2006/ole">
            <mc:AlternateContent xmlns:mc="http://schemas.openxmlformats.org/markup-compatibility/2006">
              <mc:Choice xmlns:v="urn:schemas-microsoft-com:vml" Requires="v">
                <p:oleObj spid="_x0000_s1068"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595190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Sales increased by a CAGR of 5.2% from 2010 to 2012 driven by a rise in demand for non-welded pipe solutions in the Norwegian off-shore market.</a:t>
            </a:r>
          </a:p>
          <a:p>
            <a:r>
              <a:rPr lang="en-US" dirty="0"/>
              <a:t>Company business is dominated by sales to the offshore market which accounted for 75% of total sales in 2012.</a:t>
            </a:r>
          </a:p>
          <a:p>
            <a:r>
              <a:rPr lang="en-US" dirty="0"/>
              <a:t>The majority of sales are of individual products (79% in 2012) although the company also carries out long term projects and provides after sales service.</a:t>
            </a:r>
          </a:p>
        </p:txBody>
      </p:sp>
      <p:sp>
        <p:nvSpPr>
          <p:cNvPr id="5" name="Titel 4"/>
          <p:cNvSpPr>
            <a:spLocks noGrp="1"/>
          </p:cNvSpPr>
          <p:nvPr>
            <p:ph type="title"/>
          </p:nvPr>
        </p:nvSpPr>
        <p:spPr/>
        <p:txBody>
          <a:bodyPr/>
          <a:lstStyle/>
          <a:p>
            <a:r>
              <a:rPr lang="en-US" dirty="0" smtClean="0"/>
              <a:t>Sample analysis – Sales by segment</a:t>
            </a:r>
            <a:endParaRPr lang="en-US" dirty="0"/>
          </a:p>
        </p:txBody>
      </p:sp>
      <p:sp>
        <p:nvSpPr>
          <p:cNvPr id="8" name="Textplatzhalter 7"/>
          <p:cNvSpPr>
            <a:spLocks noGrp="1"/>
          </p:cNvSpPr>
          <p:nvPr>
            <p:ph type="body" sz="quarter" idx="12"/>
          </p:nvPr>
        </p:nvSpPr>
        <p:spPr/>
        <p:txBody>
          <a:bodyPr/>
          <a:lstStyle/>
          <a:p>
            <a:r>
              <a:rPr lang="en-US" dirty="0"/>
              <a:t>Sales &amp; Gross Profit (historical) </a:t>
            </a:r>
          </a:p>
        </p:txBody>
      </p:sp>
      <p:sp>
        <p:nvSpPr>
          <p:cNvPr id="10"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Annual segment sales development and sales </a:t>
            </a:r>
            <a:r>
              <a:rPr lang="en-US" sz="900" kern="0" dirty="0" smtClean="0">
                <a:latin typeface="Arial" panose="020B0604020202020204" pitchFamily="34" charset="0"/>
                <a:cs typeface="Arial" panose="020B0604020202020204" pitchFamily="34" charset="0"/>
              </a:rPr>
              <a:t>growth</a:t>
            </a:r>
            <a:endParaRPr lang="en-US" sz="900" kern="0" dirty="0">
              <a:latin typeface="Arial" panose="020B0604020202020204" pitchFamily="34" charset="0"/>
              <a:cs typeface="Arial" panose="020B0604020202020204" pitchFamily="34" charset="0"/>
            </a:endParaRPr>
          </a:p>
        </p:txBody>
      </p:sp>
      <p:sp>
        <p:nvSpPr>
          <p:cNvPr id="11" name="Text Placeholder 12"/>
          <p:cNvSpPr txBox="1">
            <a:spLocks/>
          </p:cNvSpPr>
          <p:nvPr>
            <p:custDataLst>
              <p:tags r:id="rId2"/>
            </p:custDataLst>
          </p:nvPr>
        </p:nvSpPr>
        <p:spPr>
          <a:xfrm>
            <a:off x="2451100" y="38227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762000" eaLnBrk="0" hangingPunct="0"/>
            <a:r>
              <a:rPr lang="en-US" sz="900" dirty="0" smtClean="0">
                <a:solidFill>
                  <a:schemeClr val="tx2"/>
                </a:solidFill>
                <a:latin typeface="Arial"/>
                <a:cs typeface="Arial" pitchFamily="34" charset="0"/>
              </a:rPr>
              <a:t>Annual sales</a:t>
            </a:r>
            <a:r>
              <a:rPr lang="en-US" sz="900" baseline="30000" dirty="0" smtClean="0">
                <a:solidFill>
                  <a:schemeClr val="tx2"/>
                </a:solidFill>
                <a:latin typeface="Arial"/>
                <a:cs typeface="Arial" pitchFamily="34" charset="0"/>
              </a:rPr>
              <a:t>(a)</a:t>
            </a:r>
            <a:r>
              <a:rPr lang="en-US" sz="900" dirty="0" smtClean="0">
                <a:solidFill>
                  <a:schemeClr val="tx2"/>
                </a:solidFill>
                <a:latin typeface="Arial"/>
                <a:cs typeface="Arial" pitchFamily="34" charset="0"/>
              </a:rPr>
              <a:t> split by segment and type of business 2012</a:t>
            </a:r>
            <a:endParaRPr lang="en-US" sz="900" dirty="0">
              <a:solidFill>
                <a:schemeClr val="tx2"/>
              </a:solidFill>
              <a:latin typeface="Arial"/>
              <a:cs typeface="Arial" pitchFamily="34" charset="0"/>
            </a:endParaRPr>
          </a:p>
        </p:txBody>
      </p:sp>
      <p:sp>
        <p:nvSpPr>
          <p:cNvPr id="12" name="Text Box 8"/>
          <p:cNvSpPr txBox="1">
            <a:spLocks noChangeArrowheads="1"/>
          </p:cNvSpPr>
          <p:nvPr>
            <p:custDataLst>
              <p:tags r:id="rId3"/>
            </p:custDataLst>
          </p:nvPr>
        </p:nvSpPr>
        <p:spPr bwMode="gray">
          <a:xfrm>
            <a:off x="2447921" y="3542583"/>
            <a:ext cx="3397251"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Note:	Sales include inter company unless otherwise stated</a:t>
            </a:r>
          </a:p>
          <a:p>
            <a:pPr marL="534988" indent="-534988" defTabSz="762000" eaLnBrk="0" hangingPunct="0">
              <a:spcBef>
                <a:spcPts val="200"/>
              </a:spcBef>
              <a:tabLst>
                <a:tab pos="355600" algn="l"/>
              </a:tabLst>
            </a:pPr>
            <a:r>
              <a:rPr lang="en-US" sz="600" dirty="0" smtClean="0">
                <a:cs typeface="Arial" pitchFamily="34" charset="0"/>
              </a:rPr>
              <a:t>Sources:	VDD report; Monthly management accounts; Management information; KPMG analysis</a:t>
            </a:r>
            <a:endParaRPr lang="en-US" sz="600" dirty="0">
              <a:cs typeface="Arial" pitchFamily="34" charset="0"/>
            </a:endParaRPr>
          </a:p>
        </p:txBody>
      </p:sp>
      <p:sp>
        <p:nvSpPr>
          <p:cNvPr id="13" name="Text Box 8"/>
          <p:cNvSpPr txBox="1">
            <a:spLocks noChangeArrowheads="1"/>
          </p:cNvSpPr>
          <p:nvPr>
            <p:custDataLst>
              <p:tags r:id="rId4"/>
            </p:custDataLst>
          </p:nvPr>
        </p:nvSpPr>
        <p:spPr bwMode="auto">
          <a:xfrm>
            <a:off x="2451100" y="5819669"/>
            <a:ext cx="3397251"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Note:	(a) 	Sales exclude €1.3m inter company sales</a:t>
            </a:r>
          </a:p>
          <a:p>
            <a:pPr marL="534988" indent="-534988" defTabSz="762000" eaLnBrk="0" hangingPunct="0">
              <a:spcBef>
                <a:spcPts val="200"/>
              </a:spcBef>
              <a:tabLst>
                <a:tab pos="355600" algn="l"/>
              </a:tabLst>
            </a:pPr>
            <a:r>
              <a:rPr lang="en-US" sz="600" dirty="0" smtClean="0">
                <a:cs typeface="Arial" pitchFamily="34" charset="0"/>
              </a:rPr>
              <a:t>Source: 	management information</a:t>
            </a:r>
            <a:endParaRPr lang="en-US" sz="600" dirty="0">
              <a:cs typeface="Arial" pitchFamily="34" charset="0"/>
            </a:endParaRPr>
          </a:p>
        </p:txBody>
      </p:sp>
      <p:pic>
        <p:nvPicPr>
          <p:cNvPr id="15" name="Grafik 14"/>
          <p:cNvPicPr>
            <a:picLocks noChangeAspect="1"/>
          </p:cNvPicPr>
          <p:nvPr>
            <p:custDataLst>
              <p:tags r:id="rId5"/>
            </p:custDataLst>
          </p:nvPr>
        </p:nvPicPr>
        <p:blipFill rotWithShape="1">
          <a:blip r:embed="rId10"/>
          <a:srcRect l="1563" t="9876" r="22122" b="21283"/>
          <a:stretch/>
        </p:blipFill>
        <p:spPr>
          <a:xfrm>
            <a:off x="2447924" y="1590674"/>
            <a:ext cx="3400425" cy="1924051"/>
          </a:xfrm>
          <a:prstGeom prst="rect">
            <a:avLst/>
          </a:prstGeom>
        </p:spPr>
      </p:pic>
      <p:pic>
        <p:nvPicPr>
          <p:cNvPr id="16" name="Grafik 15"/>
          <p:cNvPicPr>
            <a:picLocks noChangeAspect="1"/>
          </p:cNvPicPr>
          <p:nvPr>
            <p:custDataLst>
              <p:tags r:id="rId6"/>
            </p:custDataLst>
          </p:nvPr>
        </p:nvPicPr>
        <p:blipFill rotWithShape="1">
          <a:blip r:embed="rId11"/>
          <a:srcRect l="4796" t="8102" r="18628" b="30588"/>
          <a:stretch/>
        </p:blipFill>
        <p:spPr>
          <a:xfrm>
            <a:off x="2447925" y="4019549"/>
            <a:ext cx="3400425" cy="1714501"/>
          </a:xfrm>
          <a:prstGeom prst="rect">
            <a:avLst/>
          </a:prstGeom>
        </p:spPr>
      </p:pic>
      <p:sp>
        <p:nvSpPr>
          <p:cNvPr id="14" name="TextBox 29"/>
          <p:cNvSpPr txBox="1"/>
          <p:nvPr/>
        </p:nvSpPr>
        <p:spPr>
          <a:xfrm>
            <a:off x="3964454" y="4260620"/>
            <a:ext cx="211596" cy="184666"/>
          </a:xfrm>
          <a:prstGeom prst="rect">
            <a:avLst/>
          </a:prstGeom>
          <a:noFill/>
        </p:spPr>
        <p:txBody>
          <a:bodyPr wrap="none" lIns="0" tIns="0" rIns="0" bIns="0" rtlCol="0">
            <a:spAutoFit/>
          </a:bodyPr>
          <a:lstStyle/>
          <a:p>
            <a:r>
              <a:rPr lang="en-US" sz="600" dirty="0" smtClean="0">
                <a:latin typeface="Arial" pitchFamily="34" charset="0"/>
                <a:cs typeface="Arial" pitchFamily="34" charset="0"/>
              </a:rPr>
              <a:t>Land </a:t>
            </a:r>
            <a:br>
              <a:rPr lang="en-US" sz="600" dirty="0" smtClean="0">
                <a:latin typeface="Arial" pitchFamily="34" charset="0"/>
                <a:cs typeface="Arial" pitchFamily="34" charset="0"/>
              </a:rPr>
            </a:br>
            <a:r>
              <a:rPr lang="en-US" sz="600" dirty="0" smtClean="0">
                <a:latin typeface="Arial" pitchFamily="34" charset="0"/>
                <a:cs typeface="Arial" pitchFamily="34" charset="0"/>
              </a:rPr>
              <a:t>based</a:t>
            </a:r>
            <a:endParaRPr lang="en-US" sz="600" dirty="0" smtClean="0">
              <a:latin typeface="Arial"/>
              <a:cs typeface="Arial" pitchFamily="34" charset="0"/>
            </a:endParaRPr>
          </a:p>
        </p:txBody>
      </p:sp>
      <p:sp>
        <p:nvSpPr>
          <p:cNvPr id="19" name="TextBox 33"/>
          <p:cNvSpPr txBox="1"/>
          <p:nvPr/>
        </p:nvSpPr>
        <p:spPr>
          <a:xfrm>
            <a:off x="3964454" y="4468936"/>
            <a:ext cx="237244" cy="92333"/>
          </a:xfrm>
          <a:prstGeom prst="rect">
            <a:avLst/>
          </a:prstGeom>
          <a:noFill/>
        </p:spPr>
        <p:txBody>
          <a:bodyPr wrap="none" lIns="0" tIns="0" rIns="0" bIns="0" rtlCol="0">
            <a:spAutoFit/>
          </a:bodyPr>
          <a:lstStyle/>
          <a:p>
            <a:r>
              <a:rPr lang="en-US" sz="600" dirty="0" smtClean="0">
                <a:latin typeface="Arial" pitchFamily="34" charset="0"/>
                <a:cs typeface="Arial" pitchFamily="34" charset="0"/>
              </a:rPr>
              <a:t>Marine</a:t>
            </a:r>
            <a:endParaRPr lang="en-US" sz="600" dirty="0" smtClean="0">
              <a:latin typeface="Arial"/>
              <a:cs typeface="Arial" pitchFamily="34" charset="0"/>
            </a:endParaRPr>
          </a:p>
        </p:txBody>
      </p:sp>
      <p:sp>
        <p:nvSpPr>
          <p:cNvPr id="21" name="TextBox 35"/>
          <p:cNvSpPr txBox="1"/>
          <p:nvPr/>
        </p:nvSpPr>
        <p:spPr>
          <a:xfrm>
            <a:off x="3962204" y="4939343"/>
            <a:ext cx="294953" cy="92333"/>
          </a:xfrm>
          <a:prstGeom prst="rect">
            <a:avLst/>
          </a:prstGeom>
          <a:noFill/>
        </p:spPr>
        <p:txBody>
          <a:bodyPr wrap="none" lIns="0" tIns="0" rIns="0" bIns="0" rtlCol="0">
            <a:spAutoFit/>
          </a:bodyPr>
          <a:lstStyle/>
          <a:p>
            <a:r>
              <a:rPr lang="en-US" sz="600" dirty="0" smtClean="0">
                <a:latin typeface="Arial" pitchFamily="34" charset="0"/>
                <a:cs typeface="Arial" pitchFamily="34" charset="0"/>
              </a:rPr>
              <a:t>Offshore</a:t>
            </a:r>
            <a:endParaRPr lang="en-US" sz="600" dirty="0" smtClean="0">
              <a:latin typeface="Arial"/>
              <a:cs typeface="Arial" pitchFamily="34" charset="0"/>
            </a:endParaRPr>
          </a:p>
        </p:txBody>
      </p:sp>
      <p:sp>
        <p:nvSpPr>
          <p:cNvPr id="23" name="TextBox 32"/>
          <p:cNvSpPr txBox="1"/>
          <p:nvPr/>
        </p:nvSpPr>
        <p:spPr>
          <a:xfrm>
            <a:off x="5191288" y="4301047"/>
            <a:ext cx="258084" cy="92333"/>
          </a:xfrm>
          <a:prstGeom prst="rect">
            <a:avLst/>
          </a:prstGeom>
          <a:noFill/>
        </p:spPr>
        <p:txBody>
          <a:bodyPr wrap="none" lIns="0" tIns="0" rIns="0" bIns="0" rtlCol="0">
            <a:spAutoFit/>
          </a:bodyPr>
          <a:lstStyle/>
          <a:p>
            <a:r>
              <a:rPr lang="en-US" sz="600" dirty="0" smtClean="0">
                <a:latin typeface="Arial" pitchFamily="34" charset="0"/>
                <a:cs typeface="Arial" pitchFamily="34" charset="0"/>
              </a:rPr>
              <a:t>Service</a:t>
            </a:r>
            <a:endParaRPr lang="en-US" sz="600" dirty="0" smtClean="0">
              <a:latin typeface="Arial"/>
              <a:cs typeface="Arial" pitchFamily="34" charset="0"/>
            </a:endParaRPr>
          </a:p>
        </p:txBody>
      </p:sp>
      <p:sp>
        <p:nvSpPr>
          <p:cNvPr id="24" name="TextBox 38"/>
          <p:cNvSpPr txBox="1"/>
          <p:nvPr/>
        </p:nvSpPr>
        <p:spPr>
          <a:xfrm>
            <a:off x="5191288" y="4422157"/>
            <a:ext cx="282129" cy="92333"/>
          </a:xfrm>
          <a:prstGeom prst="rect">
            <a:avLst/>
          </a:prstGeom>
          <a:noFill/>
        </p:spPr>
        <p:txBody>
          <a:bodyPr wrap="none" lIns="0" tIns="0" rIns="0" bIns="0" rtlCol="0">
            <a:spAutoFit/>
          </a:bodyPr>
          <a:lstStyle/>
          <a:p>
            <a:r>
              <a:rPr lang="en-US" sz="600" dirty="0" smtClean="0">
                <a:latin typeface="Arial" pitchFamily="34" charset="0"/>
                <a:cs typeface="Arial" pitchFamily="34" charset="0"/>
              </a:rPr>
              <a:t>Projects</a:t>
            </a:r>
            <a:endParaRPr lang="en-US" sz="600" dirty="0" smtClean="0">
              <a:latin typeface="Arial"/>
              <a:cs typeface="Arial" pitchFamily="34" charset="0"/>
            </a:endParaRPr>
          </a:p>
        </p:txBody>
      </p:sp>
      <p:sp>
        <p:nvSpPr>
          <p:cNvPr id="25" name="TextBox 40"/>
          <p:cNvSpPr txBox="1"/>
          <p:nvPr/>
        </p:nvSpPr>
        <p:spPr>
          <a:xfrm>
            <a:off x="5191288" y="4926213"/>
            <a:ext cx="307777" cy="92333"/>
          </a:xfrm>
          <a:prstGeom prst="rect">
            <a:avLst/>
          </a:prstGeom>
          <a:noFill/>
        </p:spPr>
        <p:txBody>
          <a:bodyPr wrap="none" lIns="0" tIns="0" rIns="0" bIns="0" rtlCol="0">
            <a:spAutoFit/>
          </a:bodyPr>
          <a:lstStyle/>
          <a:p>
            <a:r>
              <a:rPr lang="en-US" sz="600" dirty="0" smtClean="0">
                <a:latin typeface="Arial" pitchFamily="34" charset="0"/>
                <a:cs typeface="Arial" pitchFamily="34" charset="0"/>
              </a:rPr>
              <a:t>Products</a:t>
            </a:r>
            <a:endParaRPr lang="en-US" sz="600" dirty="0" smtClean="0">
              <a:latin typeface="Arial"/>
              <a:cs typeface="Arial" pitchFamily="34" charset="0"/>
            </a:endParaRPr>
          </a:p>
        </p:txBody>
      </p:sp>
      <p:pic>
        <p:nvPicPr>
          <p:cNvPr id="7" name="Grafik 6"/>
          <p:cNvPicPr>
            <a:picLocks noChangeAspect="1"/>
          </p:cNvPicPr>
          <p:nvPr>
            <p:custDataLst>
              <p:tags r:id="rId7"/>
            </p:custDataLst>
          </p:nvPr>
        </p:nvPicPr>
        <p:blipFill>
          <a:blip r:embed="rId12"/>
          <a:stretch>
            <a:fillRect/>
          </a:stretch>
        </p:blipFill>
        <p:spPr>
          <a:xfrm>
            <a:off x="-2793400" y="2158542"/>
            <a:ext cx="1981372" cy="2225233"/>
          </a:xfrm>
          <a:prstGeom prst="rect">
            <a:avLst/>
          </a:prstGeom>
        </p:spPr>
      </p:pic>
      <p:pic>
        <p:nvPicPr>
          <p:cNvPr id="26" name="Grafik 25"/>
          <p:cNvPicPr>
            <a:picLocks noChangeAspect="1"/>
          </p:cNvPicPr>
          <p:nvPr>
            <p:custDataLst>
              <p:tags r:id="rId8"/>
            </p:custDataLst>
          </p:nvPr>
        </p:nvPicPr>
        <p:blipFill>
          <a:blip r:embed="rId13"/>
          <a:stretch>
            <a:fillRect/>
          </a:stretch>
        </p:blipFill>
        <p:spPr>
          <a:xfrm>
            <a:off x="-2793400" y="4519980"/>
            <a:ext cx="1981372" cy="2225233"/>
          </a:xfrm>
          <a:prstGeom prst="rect">
            <a:avLst/>
          </a:prstGeom>
        </p:spPr>
      </p:pic>
    </p:spTree>
    <p:extLst>
      <p:ext uri="{BB962C8B-B14F-4D97-AF65-F5344CB8AC3E}">
        <p14:creationId xmlns:p14="http://schemas.microsoft.com/office/powerpoint/2010/main" val="3205535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Overall, like for like sales decreased by a negative CAGR of 4.0% from FY2010 to FY2012 whereas gross margin increased slightly from 44.5% to 44.9%</a:t>
            </a:r>
          </a:p>
          <a:p>
            <a:endParaRPr lang="en-US" dirty="0"/>
          </a:p>
        </p:txBody>
      </p:sp>
      <p:sp>
        <p:nvSpPr>
          <p:cNvPr id="3" name="Textplatzhalter 2"/>
          <p:cNvSpPr>
            <a:spLocks noGrp="1"/>
          </p:cNvSpPr>
          <p:nvPr>
            <p:ph type="body" sz="quarter" idx="12"/>
          </p:nvPr>
        </p:nvSpPr>
        <p:spPr/>
        <p:txBody>
          <a:bodyPr/>
          <a:lstStyle/>
          <a:p>
            <a:pPr lvl="2"/>
            <a:r>
              <a:rPr lang="en-US" dirty="0"/>
              <a:t>Like for like sales exclude the sales of all stores closed or planned to be closed over the period from FY2010 to FY2015 and an adjustment to sales to reflect the transfer of business in certain stores to Company X. Like for like sales have not been adjusted for stores undergoing major refurbishment, store relocations or the introduction of concessions other than Company X.</a:t>
            </a:r>
          </a:p>
          <a:p>
            <a:pPr lvl="2"/>
            <a:r>
              <a:rPr lang="en-US" dirty="0"/>
              <a:t>Like for like gross margin 1 excludes inventory differences (shrinkage), inventory provision movements and wrapping material.</a:t>
            </a:r>
          </a:p>
          <a:p>
            <a:pPr lvl="2"/>
            <a:r>
              <a:rPr lang="en-US" dirty="0"/>
              <a:t>Like for like sales and gross margin 1 are </a:t>
            </a:r>
            <a:r>
              <a:rPr lang="en-US" dirty="0" smtClean="0"/>
              <a:t>analyzed </a:t>
            </a:r>
            <a:r>
              <a:rPr lang="en-US" dirty="0"/>
              <a:t>by category on the following slides.</a:t>
            </a:r>
          </a:p>
          <a:p>
            <a:pPr lvl="1"/>
            <a:endParaRPr lang="en-US" dirty="0"/>
          </a:p>
        </p:txBody>
      </p:sp>
      <p:sp>
        <p:nvSpPr>
          <p:cNvPr id="4" name="Titel 3"/>
          <p:cNvSpPr>
            <a:spLocks noGrp="1"/>
          </p:cNvSpPr>
          <p:nvPr>
            <p:ph type="title"/>
          </p:nvPr>
        </p:nvSpPr>
        <p:spPr/>
        <p:txBody>
          <a:bodyPr/>
          <a:lstStyle/>
          <a:p>
            <a:r>
              <a:rPr lang="en-US" dirty="0" smtClean="0"/>
              <a:t>Sample analysis – Like for like sales overview</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pic>
        <p:nvPicPr>
          <p:cNvPr id="17" name="Grafik 16"/>
          <p:cNvPicPr>
            <a:picLocks noChangeAspect="1"/>
          </p:cNvPicPr>
          <p:nvPr>
            <p:custDataLst>
              <p:tags r:id="rId1"/>
            </p:custDataLst>
          </p:nvPr>
        </p:nvPicPr>
        <p:blipFill>
          <a:blip r:embed="rId10"/>
          <a:stretch>
            <a:fillRect/>
          </a:stretch>
        </p:blipFill>
        <p:spPr>
          <a:xfrm>
            <a:off x="2453958" y="1430020"/>
            <a:ext cx="3408934" cy="2183814"/>
          </a:xfrm>
          <a:prstGeom prst="rect">
            <a:avLst/>
          </a:prstGeom>
        </p:spPr>
      </p:pic>
      <p:pic>
        <p:nvPicPr>
          <p:cNvPr id="18" name="Grafik 17"/>
          <p:cNvPicPr>
            <a:picLocks noChangeAspect="1"/>
          </p:cNvPicPr>
          <p:nvPr>
            <p:custDataLst>
              <p:tags r:id="rId2"/>
            </p:custDataLst>
          </p:nvPr>
        </p:nvPicPr>
        <p:blipFill>
          <a:blip r:embed="rId11"/>
          <a:stretch>
            <a:fillRect/>
          </a:stretch>
        </p:blipFill>
        <p:spPr>
          <a:xfrm>
            <a:off x="2453958" y="3827561"/>
            <a:ext cx="3408934" cy="2104569"/>
          </a:xfrm>
          <a:prstGeom prst="rect">
            <a:avLst/>
          </a:prstGeom>
        </p:spPr>
      </p:pic>
      <p:sp>
        <p:nvSpPr>
          <p:cNvPr id="19" name="Text Box 35"/>
          <p:cNvSpPr txBox="1">
            <a:spLocks noChangeArrowheads="1"/>
          </p:cNvSpPr>
          <p:nvPr>
            <p:custDataLst>
              <p:tags r:id="rId3"/>
            </p:custDataLst>
          </p:nvPr>
        </p:nvSpPr>
        <p:spPr bwMode="auto">
          <a:xfrm>
            <a:off x="2467013" y="3607620"/>
            <a:ext cx="3597097" cy="92075"/>
          </a:xfrm>
          <a:prstGeom prst="rect">
            <a:avLst/>
          </a:prstGeom>
          <a:noFill/>
          <a:ln w="6350">
            <a:noFill/>
            <a:miter lim="800000"/>
            <a:headEnd type="none" w="sm" len="sm"/>
            <a:tailEnd type="none" w="sm" len="sm"/>
          </a:ln>
          <a:effectLst/>
        </p:spPr>
        <p:txBody>
          <a:bodyPr lIns="0" tIns="0" rIns="0" bIns="0">
            <a:spAutoFit/>
          </a:bodyPr>
          <a:lstStyle/>
          <a:p>
            <a:pPr marL="365125" indent="-365125" defTabSz="762000" eaLnBrk="0" hangingPunct="0">
              <a:spcBef>
                <a:spcPct val="15000"/>
              </a:spcBef>
              <a:tabLst>
                <a:tab pos="533400" algn="l"/>
              </a:tabLst>
            </a:pPr>
            <a:r>
              <a:rPr lang="en-US" sz="600" dirty="0" smtClean="0">
                <a:cs typeface="Arial" pitchFamily="34" charset="0"/>
              </a:rPr>
              <a:t>Source:	Management information</a:t>
            </a:r>
            <a:endParaRPr lang="en-US" sz="600" dirty="0">
              <a:cs typeface="Arial" pitchFamily="34" charset="0"/>
            </a:endParaRPr>
          </a:p>
        </p:txBody>
      </p:sp>
      <p:sp>
        <p:nvSpPr>
          <p:cNvPr id="20" name="Text Box 36"/>
          <p:cNvSpPr txBox="1">
            <a:spLocks noChangeArrowheads="1"/>
          </p:cNvSpPr>
          <p:nvPr>
            <p:custDataLst>
              <p:tags r:id="rId4"/>
            </p:custDataLst>
          </p:nvPr>
        </p:nvSpPr>
        <p:spPr bwMode="auto">
          <a:xfrm>
            <a:off x="2453958" y="5931979"/>
            <a:ext cx="3967163" cy="210314"/>
          </a:xfrm>
          <a:prstGeom prst="rect">
            <a:avLst/>
          </a:prstGeom>
          <a:noFill/>
          <a:ln w="6350">
            <a:noFill/>
            <a:miter lim="800000"/>
            <a:headEnd type="none" w="sm" len="sm"/>
            <a:tailEnd type="none" w="sm" len="sm"/>
          </a:ln>
          <a:effectLst/>
        </p:spPr>
        <p:txBody>
          <a:bodyPr lIns="0" tIns="0" rIns="0" bIns="0">
            <a:spAutoFit/>
          </a:bodyPr>
          <a:lstStyle/>
          <a:p>
            <a:pPr marL="534988" indent="-534988" defTabSz="762000" eaLnBrk="0" hangingPunct="0">
              <a:spcBef>
                <a:spcPts val="200"/>
              </a:spcBef>
              <a:tabLst>
                <a:tab pos="355600" algn="l"/>
              </a:tabLst>
            </a:pPr>
            <a:r>
              <a:rPr lang="en-US" sz="600" dirty="0" smtClean="0">
                <a:cs typeface="Arial" pitchFamily="34" charset="0"/>
              </a:rPr>
              <a:t>Note:	(a) 	Please refer to the Appendix for a reconciliation in full detail</a:t>
            </a:r>
          </a:p>
          <a:p>
            <a:pPr marL="534988" indent="-534988" defTabSz="762000" eaLnBrk="0" hangingPunct="0">
              <a:spcBef>
                <a:spcPts val="200"/>
              </a:spcBef>
              <a:tabLst>
                <a:tab pos="355600" algn="l"/>
              </a:tabLst>
            </a:pPr>
            <a:r>
              <a:rPr lang="en-US" sz="600" dirty="0" smtClean="0">
                <a:cs typeface="Arial" pitchFamily="34" charset="0"/>
              </a:rPr>
              <a:t>Source:	Management information</a:t>
            </a:r>
          </a:p>
        </p:txBody>
      </p:sp>
      <p:sp>
        <p:nvSpPr>
          <p:cNvPr id="21" name="Rounded Rectangle 2"/>
          <p:cNvSpPr/>
          <p:nvPr>
            <p:custDataLst>
              <p:tags r:id="rId5"/>
            </p:custDataLst>
          </p:nvPr>
        </p:nvSpPr>
        <p:spPr>
          <a:xfrm rot="5400000">
            <a:off x="5330088" y="2807875"/>
            <a:ext cx="160025" cy="89935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2" name="Rounded Rectangle 2"/>
          <p:cNvSpPr/>
          <p:nvPr>
            <p:custDataLst>
              <p:tags r:id="rId6"/>
            </p:custDataLst>
          </p:nvPr>
        </p:nvSpPr>
        <p:spPr>
          <a:xfrm rot="5400000">
            <a:off x="5112803" y="5052080"/>
            <a:ext cx="152634" cy="134131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7" name="Grafik 6"/>
          <p:cNvPicPr>
            <a:picLocks noChangeAspect="1"/>
          </p:cNvPicPr>
          <p:nvPr>
            <p:custDataLst>
              <p:tags r:id="rId7"/>
            </p:custDataLst>
          </p:nvPr>
        </p:nvPicPr>
        <p:blipFill>
          <a:blip r:embed="rId12"/>
          <a:stretch>
            <a:fillRect/>
          </a:stretch>
        </p:blipFill>
        <p:spPr>
          <a:xfrm>
            <a:off x="-2793400" y="2464093"/>
            <a:ext cx="1975275" cy="2225233"/>
          </a:xfrm>
          <a:prstGeom prst="rect">
            <a:avLst/>
          </a:prstGeom>
        </p:spPr>
      </p:pic>
      <p:pic>
        <p:nvPicPr>
          <p:cNvPr id="10" name="Grafik 9"/>
          <p:cNvPicPr>
            <a:picLocks noChangeAspect="1"/>
          </p:cNvPicPr>
          <p:nvPr>
            <p:custDataLst>
              <p:tags r:id="rId8"/>
            </p:custDataLst>
          </p:nvPr>
        </p:nvPicPr>
        <p:blipFill>
          <a:blip r:embed="rId13"/>
          <a:stretch>
            <a:fillRect/>
          </a:stretch>
        </p:blipFill>
        <p:spPr>
          <a:xfrm>
            <a:off x="-2793400" y="2503715"/>
            <a:ext cx="1975275" cy="2225233"/>
          </a:xfrm>
          <a:prstGeom prst="rect">
            <a:avLst/>
          </a:prstGeom>
        </p:spPr>
      </p:pic>
    </p:spTree>
    <p:extLst>
      <p:ext uri="{BB962C8B-B14F-4D97-AF65-F5344CB8AC3E}">
        <p14:creationId xmlns:p14="http://schemas.microsoft.com/office/powerpoint/2010/main" val="2140044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Variances between product categories are significant with Fashion and Sports declining by approximately 2% compared to 14% for Multimedia.</a:t>
            </a:r>
          </a:p>
          <a:p>
            <a:r>
              <a:rPr lang="en-US" dirty="0"/>
              <a:t>This partly reflects a reallocation of floor space from Multimedia to Fashion.</a:t>
            </a:r>
          </a:p>
          <a:p>
            <a:r>
              <a:rPr lang="en-US" dirty="0"/>
              <a:t>Retail gross margin 1 increased to 44.9% in FY2012, partly due to changes in product mix (less Multimedia) and efficiency initiatives.</a:t>
            </a:r>
          </a:p>
          <a:p>
            <a:endParaRPr lang="en-US" dirty="0"/>
          </a:p>
        </p:txBody>
      </p:sp>
      <p:sp>
        <p:nvSpPr>
          <p:cNvPr id="3" name="Textplatzhalter 2"/>
          <p:cNvSpPr>
            <a:spLocks noGrp="1"/>
          </p:cNvSpPr>
          <p:nvPr>
            <p:ph type="body" sz="quarter" idx="12"/>
          </p:nvPr>
        </p:nvSpPr>
        <p:spPr/>
        <p:txBody>
          <a:bodyPr/>
          <a:lstStyle/>
          <a:p>
            <a:r>
              <a:rPr lang="en-US" dirty="0"/>
              <a:t>Like for like retail sales by category</a:t>
            </a:r>
          </a:p>
          <a:p>
            <a:pPr lvl="2"/>
            <a:r>
              <a:rPr lang="en-US" dirty="0"/>
              <a:t>Sales in FY2010 (which incorporates the last quarter of the calendar year 2009) benefited from the Company year jubilee. In FY2012, insolvency accelerated the sales decline from May onwards. Like for like sales declined by only 1.6% in the seven months ended 30 April 2012 compared to the same period of the prior year. Management estimates the negative impact of insolvency on sales at €97 million in FY2012 (2.7%). Both factors limit a year on year comparison.</a:t>
            </a:r>
          </a:p>
          <a:p>
            <a:pPr lvl="2"/>
            <a:r>
              <a:rPr lang="en-US" dirty="0"/>
              <a:t>Part of the decrease in like for like retail sales over the historic period is attributed by management to a sub-optimal capex allocation resulting from concentrating capital expenditure in the premium stores and a small number other selected stores.</a:t>
            </a:r>
          </a:p>
          <a:p>
            <a:pPr lvl="2"/>
            <a:r>
              <a:rPr lang="en-US" dirty="0"/>
              <a:t>The above average decline in Multimedia sales results from particularly strong competition in this category, its strong sensitivity to the insolvency and a shift in floor space away from Multimedia to Fashion.</a:t>
            </a:r>
          </a:p>
          <a:p>
            <a:r>
              <a:rPr lang="en-US" dirty="0"/>
              <a:t>Like for like gross margin 1 by category</a:t>
            </a:r>
          </a:p>
          <a:p>
            <a:pPr lvl="2"/>
            <a:r>
              <a:rPr lang="en-US" dirty="0"/>
              <a:t>Gross margin 1 decreased in FY2011 due to mark-downs in connection with category management measures.</a:t>
            </a:r>
          </a:p>
          <a:p>
            <a:pPr lvl="2"/>
            <a:r>
              <a:rPr lang="en-US" dirty="0"/>
              <a:t>The increase in gross margin 1 in FY2012 largely reflects floor space reallocation and the disproportionate decrease in Multimedia sales on account of insolvency. Mark-downs on account of category management measures continued to be significant.</a:t>
            </a:r>
          </a:p>
          <a:p>
            <a:pPr lvl="1"/>
            <a:endParaRPr lang="en-US" dirty="0"/>
          </a:p>
        </p:txBody>
      </p:sp>
      <p:sp>
        <p:nvSpPr>
          <p:cNvPr id="4" name="Titel 3"/>
          <p:cNvSpPr>
            <a:spLocks noGrp="1"/>
          </p:cNvSpPr>
          <p:nvPr>
            <p:ph type="title"/>
          </p:nvPr>
        </p:nvSpPr>
        <p:spPr/>
        <p:txBody>
          <a:bodyPr/>
          <a:lstStyle/>
          <a:p>
            <a:r>
              <a:rPr lang="en-US" dirty="0" smtClean="0"/>
              <a:t>Sample analysis – Like for like sales by product group</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9" name="Text Box 35"/>
          <p:cNvSpPr txBox="1">
            <a:spLocks noChangeArrowheads="1"/>
          </p:cNvSpPr>
          <p:nvPr>
            <p:custDataLst>
              <p:tags r:id="rId1"/>
            </p:custDataLst>
          </p:nvPr>
        </p:nvSpPr>
        <p:spPr bwMode="auto">
          <a:xfrm>
            <a:off x="2453958" y="3174481"/>
            <a:ext cx="3408934" cy="92075"/>
          </a:xfrm>
          <a:prstGeom prst="rect">
            <a:avLst/>
          </a:prstGeom>
          <a:noFill/>
          <a:ln w="6350">
            <a:noFill/>
            <a:miter lim="800000"/>
            <a:headEnd type="none" w="sm" len="sm"/>
            <a:tailEnd type="none" w="sm" len="sm"/>
          </a:ln>
          <a:effectLst/>
        </p:spPr>
        <p:txBody>
          <a:bodyPr lIns="0" tIns="0" rIns="0" bIns="0">
            <a:spAutoFit/>
          </a:bodyPr>
          <a:lstStyle/>
          <a:p>
            <a:pPr marL="365125" indent="-365125" defTabSz="762000" eaLnBrk="0" hangingPunct="0">
              <a:spcBef>
                <a:spcPct val="15000"/>
              </a:spcBef>
              <a:tabLst>
                <a:tab pos="533400" algn="l"/>
              </a:tabLst>
            </a:pPr>
            <a:r>
              <a:rPr lang="en-US" sz="600" dirty="0" smtClean="0">
                <a:cs typeface="Arial" pitchFamily="34" charset="0"/>
              </a:rPr>
              <a:t>Source:	Management information</a:t>
            </a:r>
            <a:endParaRPr lang="en-US" sz="600" dirty="0">
              <a:cs typeface="Arial" pitchFamily="34" charset="0"/>
            </a:endParaRPr>
          </a:p>
        </p:txBody>
      </p:sp>
      <p:sp>
        <p:nvSpPr>
          <p:cNvPr id="20" name="Text Box 36"/>
          <p:cNvSpPr txBox="1">
            <a:spLocks noChangeArrowheads="1"/>
          </p:cNvSpPr>
          <p:nvPr>
            <p:custDataLst>
              <p:tags r:id="rId2"/>
            </p:custDataLst>
          </p:nvPr>
        </p:nvSpPr>
        <p:spPr bwMode="auto">
          <a:xfrm>
            <a:off x="2453958" y="5650039"/>
            <a:ext cx="3408934" cy="92333"/>
          </a:xfrm>
          <a:prstGeom prst="rect">
            <a:avLst/>
          </a:prstGeom>
          <a:noFill/>
          <a:ln w="6350">
            <a:noFill/>
            <a:miter lim="800000"/>
            <a:headEnd type="none" w="sm" len="sm"/>
            <a:tailEnd type="none" w="sm" len="sm"/>
          </a:ln>
          <a:effectLst/>
        </p:spPr>
        <p:txBody>
          <a:bodyPr lIns="0" tIns="0" rIns="0" bIns="0">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a:t>
            </a:r>
          </a:p>
        </p:txBody>
      </p:sp>
      <p:pic>
        <p:nvPicPr>
          <p:cNvPr id="10" name="Grafik 9"/>
          <p:cNvPicPr>
            <a:picLocks/>
          </p:cNvPicPr>
          <p:nvPr>
            <p:custDataLst>
              <p:tags r:id="rId3"/>
            </p:custDataLst>
          </p:nvPr>
        </p:nvPicPr>
        <p:blipFill>
          <a:blip r:embed="rId10"/>
          <a:stretch>
            <a:fillRect/>
          </a:stretch>
        </p:blipFill>
        <p:spPr>
          <a:xfrm>
            <a:off x="2446338" y="1428621"/>
            <a:ext cx="3408934" cy="1758633"/>
          </a:xfrm>
          <a:prstGeom prst="rect">
            <a:avLst/>
          </a:prstGeom>
        </p:spPr>
      </p:pic>
      <p:pic>
        <p:nvPicPr>
          <p:cNvPr id="16" name="Grafik 15"/>
          <p:cNvPicPr>
            <a:picLocks/>
          </p:cNvPicPr>
          <p:nvPr>
            <p:custDataLst>
              <p:tags r:id="rId4"/>
            </p:custDataLst>
          </p:nvPr>
        </p:nvPicPr>
        <p:blipFill>
          <a:blip r:embed="rId11"/>
          <a:stretch>
            <a:fillRect/>
          </a:stretch>
        </p:blipFill>
        <p:spPr>
          <a:xfrm>
            <a:off x="2446338" y="3893457"/>
            <a:ext cx="3408934" cy="1758633"/>
          </a:xfrm>
          <a:prstGeom prst="rect">
            <a:avLst/>
          </a:prstGeom>
        </p:spPr>
      </p:pic>
      <p:sp>
        <p:nvSpPr>
          <p:cNvPr id="23" name="Rounded Rectangle 2"/>
          <p:cNvSpPr/>
          <p:nvPr>
            <p:custDataLst>
              <p:tags r:id="rId5"/>
            </p:custDataLst>
          </p:nvPr>
        </p:nvSpPr>
        <p:spPr>
          <a:xfrm rot="5400000">
            <a:off x="4813585" y="1823437"/>
            <a:ext cx="289559" cy="18090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4" name="Rounded Rectangle 2"/>
          <p:cNvSpPr/>
          <p:nvPr>
            <p:custDataLst>
              <p:tags r:id="rId6"/>
            </p:custDataLst>
          </p:nvPr>
        </p:nvSpPr>
        <p:spPr>
          <a:xfrm rot="5400000">
            <a:off x="3257917" y="4240897"/>
            <a:ext cx="154360" cy="1757531"/>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7" name="Grafik 6"/>
          <p:cNvPicPr>
            <a:picLocks noChangeAspect="1"/>
          </p:cNvPicPr>
          <p:nvPr>
            <p:custDataLst>
              <p:tags r:id="rId7"/>
            </p:custDataLst>
          </p:nvPr>
        </p:nvPicPr>
        <p:blipFill>
          <a:blip r:embed="rId12"/>
          <a:stretch>
            <a:fillRect/>
          </a:stretch>
        </p:blipFill>
        <p:spPr>
          <a:xfrm>
            <a:off x="-2801020" y="1499367"/>
            <a:ext cx="1981372" cy="2225233"/>
          </a:xfrm>
          <a:prstGeom prst="rect">
            <a:avLst/>
          </a:prstGeom>
        </p:spPr>
      </p:pic>
      <p:pic>
        <p:nvPicPr>
          <p:cNvPr id="11" name="Grafik 10"/>
          <p:cNvPicPr>
            <a:picLocks noChangeAspect="1"/>
          </p:cNvPicPr>
          <p:nvPr>
            <p:custDataLst>
              <p:tags r:id="rId8"/>
            </p:custDataLst>
          </p:nvPr>
        </p:nvPicPr>
        <p:blipFill>
          <a:blip r:embed="rId13"/>
          <a:stretch>
            <a:fillRect/>
          </a:stretch>
        </p:blipFill>
        <p:spPr>
          <a:xfrm>
            <a:off x="-2801020" y="4223543"/>
            <a:ext cx="1981372" cy="2225233"/>
          </a:xfrm>
          <a:prstGeom prst="rect">
            <a:avLst/>
          </a:prstGeom>
        </p:spPr>
      </p:pic>
    </p:spTree>
    <p:extLst>
      <p:ext uri="{BB962C8B-B14F-4D97-AF65-F5344CB8AC3E}">
        <p14:creationId xmlns:p14="http://schemas.microsoft.com/office/powerpoint/2010/main" val="634249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p:cNvPicPr>
            <a:picLocks noChangeAspect="1"/>
          </p:cNvPicPr>
          <p:nvPr>
            <p:custDataLst>
              <p:tags r:id="rId1"/>
            </p:custDataLst>
          </p:nvPr>
        </p:nvPicPr>
        <p:blipFill>
          <a:blip r:embed="rId9"/>
          <a:stretch>
            <a:fillRect/>
          </a:stretch>
        </p:blipFill>
        <p:spPr>
          <a:xfrm>
            <a:off x="2446338" y="1436088"/>
            <a:ext cx="3419601" cy="1740346"/>
          </a:xfrm>
          <a:prstGeom prst="rect">
            <a:avLst/>
          </a:prstGeom>
        </p:spPr>
      </p:pic>
      <p:sp>
        <p:nvSpPr>
          <p:cNvPr id="2" name="Textplatzhalter 1"/>
          <p:cNvSpPr>
            <a:spLocks noGrp="1"/>
          </p:cNvSpPr>
          <p:nvPr>
            <p:ph type="body" sz="quarter" idx="10"/>
          </p:nvPr>
        </p:nvSpPr>
        <p:spPr/>
        <p:txBody>
          <a:bodyPr/>
          <a:lstStyle/>
          <a:p>
            <a:r>
              <a:rPr lang="en-US" dirty="0"/>
              <a:t>In 2011, 49.1% of Target Germany sales were generated from its main customer </a:t>
            </a:r>
            <a:r>
              <a:rPr lang="en-US" dirty="0" smtClean="0"/>
              <a:t>‘Customer A’. </a:t>
            </a:r>
            <a:r>
              <a:rPr lang="en-US" dirty="0"/>
              <a:t>Target Germany and Customer A recently signed an agreement that, according to management, guarantees price increases until the end of 2014.</a:t>
            </a:r>
          </a:p>
          <a:p>
            <a:r>
              <a:rPr lang="en-US" dirty="0"/>
              <a:t>Customer B and Customer C are further key customers of Target Germany accounting for 24.1% of total sales in 2011. Management states that both companies are long-term customers of Target.</a:t>
            </a:r>
          </a:p>
          <a:p>
            <a:r>
              <a:rPr lang="en-US" dirty="0"/>
              <a:t>Management has been able to negotiate price increases in </a:t>
            </a:r>
            <a:r>
              <a:rPr lang="en-US" dirty="0" smtClean="0"/>
              <a:t>2011/12 </a:t>
            </a:r>
            <a:r>
              <a:rPr lang="en-US" dirty="0"/>
              <a:t>after having to agree to price cuts in lots of cases during the financial crisis.</a:t>
            </a:r>
          </a:p>
          <a:p>
            <a:endParaRPr lang="en-US" dirty="0"/>
          </a:p>
        </p:txBody>
      </p:sp>
      <p:sp>
        <p:nvSpPr>
          <p:cNvPr id="3" name="Textplatzhalter 2"/>
          <p:cNvSpPr>
            <a:spLocks noGrp="1"/>
          </p:cNvSpPr>
          <p:nvPr>
            <p:ph type="body" sz="quarter" idx="12"/>
          </p:nvPr>
        </p:nvSpPr>
        <p:spPr/>
        <p:txBody>
          <a:bodyPr/>
          <a:lstStyle/>
          <a:p>
            <a:pPr>
              <a:spcAft>
                <a:spcPts val="500"/>
              </a:spcAft>
            </a:pPr>
            <a:r>
              <a:rPr lang="en-US" dirty="0"/>
              <a:t>Customer A</a:t>
            </a:r>
          </a:p>
          <a:p>
            <a:pPr lvl="2">
              <a:spcAft>
                <a:spcPts val="500"/>
              </a:spcAft>
            </a:pPr>
            <a:r>
              <a:rPr lang="en-US" dirty="0"/>
              <a:t>Customer A is the largest customer of Target Germany accounting for almost 50% of Target Germany’s total sales in 2011. Management states that Target Germany currently has a framework contract with Customer A that includes a three-year agreement on prices of products in 2011. The agreement expires at the end of 2014. </a:t>
            </a:r>
          </a:p>
          <a:p>
            <a:pPr lvl="2">
              <a:spcAft>
                <a:spcPts val="500"/>
              </a:spcAft>
            </a:pPr>
            <a:r>
              <a:rPr lang="en-US" dirty="0"/>
              <a:t>While prices decreased by 2.5% in 2010 and 2011, a price increase has been negotiated in the new agreement, leading to a positive price effect of approx. €525,000 in 2012, €200,000 in 2013 and €100,000 in 2014. </a:t>
            </a:r>
          </a:p>
          <a:p>
            <a:pPr>
              <a:spcAft>
                <a:spcPts val="500"/>
              </a:spcAft>
            </a:pPr>
            <a:r>
              <a:rPr lang="en-US" dirty="0"/>
              <a:t>Customer B</a:t>
            </a:r>
          </a:p>
          <a:p>
            <a:pPr lvl="2">
              <a:spcAft>
                <a:spcPts val="500"/>
              </a:spcAft>
            </a:pPr>
            <a:r>
              <a:rPr lang="en-US" dirty="0"/>
              <a:t>Sales to Customer B increased in 2011 due to higher sales volumes from a particular plate. Management expects sales to decrease in 2012 as Target will stop supplying this product to Customer B as the margin is low and Customer B did not agree to a price increase.</a:t>
            </a:r>
          </a:p>
          <a:p>
            <a:pPr>
              <a:spcAft>
                <a:spcPts val="500"/>
              </a:spcAft>
            </a:pPr>
            <a:r>
              <a:rPr lang="en-US" dirty="0" smtClean="0"/>
              <a:t>Customer </a:t>
            </a:r>
            <a:r>
              <a:rPr lang="en-US" dirty="0"/>
              <a:t>C </a:t>
            </a:r>
          </a:p>
          <a:p>
            <a:pPr lvl="2">
              <a:spcAft>
                <a:spcPts val="500"/>
              </a:spcAft>
            </a:pPr>
            <a:r>
              <a:rPr lang="en-US" dirty="0"/>
              <a:t>Customer C is one of the main customers within the product group and increased its sourcing from Target within recent years. Customer C agreed to price increases for all products of 6.5% in March 2011 and further 6.5% starting from March 2012.</a:t>
            </a:r>
          </a:p>
          <a:p>
            <a:pPr>
              <a:spcAft>
                <a:spcPts val="500"/>
              </a:spcAft>
            </a:pPr>
            <a:r>
              <a:rPr lang="en-US" dirty="0"/>
              <a:t>Customer D</a:t>
            </a:r>
          </a:p>
          <a:p>
            <a:pPr lvl="2">
              <a:spcAft>
                <a:spcPts val="500"/>
              </a:spcAft>
            </a:pPr>
            <a:r>
              <a:rPr lang="en-US" dirty="0"/>
              <a:t>Customer D is the fourth largest customer of Target Germany and primarily sources machinery products. Target has negotiated price increases of 15% with Customer D, effective from October 2011 which management states it achieved due to its increasing cost base, higher procurement costs and lack of price adjustments in the past.</a:t>
            </a:r>
          </a:p>
          <a:p>
            <a:pPr lvl="1"/>
            <a:endParaRPr lang="en-US" dirty="0"/>
          </a:p>
        </p:txBody>
      </p:sp>
      <p:sp>
        <p:nvSpPr>
          <p:cNvPr id="4" name="Titel 3"/>
          <p:cNvSpPr>
            <a:spLocks noGrp="1"/>
          </p:cNvSpPr>
          <p:nvPr>
            <p:ph type="title"/>
          </p:nvPr>
        </p:nvSpPr>
        <p:spPr/>
        <p:txBody>
          <a:bodyPr/>
          <a:lstStyle/>
          <a:p>
            <a:r>
              <a:rPr lang="en-US" dirty="0" smtClean="0"/>
              <a:t>Sample analysis – Sales by customer</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5" name="Text Box 2"/>
          <p:cNvSpPr txBox="1">
            <a:spLocks noChangeArrowheads="1"/>
          </p:cNvSpPr>
          <p:nvPr>
            <p:custDataLst>
              <p:tags r:id="rId2"/>
            </p:custDataLst>
          </p:nvPr>
        </p:nvSpPr>
        <p:spPr bwMode="auto">
          <a:xfrm>
            <a:off x="2453958" y="3151638"/>
            <a:ext cx="3419601" cy="143983"/>
          </a:xfrm>
          <a:prstGeom prst="rect">
            <a:avLst/>
          </a:prstGeom>
          <a:noFill/>
          <a:ln w="6350">
            <a:noFill/>
            <a:miter lim="800000"/>
            <a:headEnd type="none" w="sm" len="sm"/>
            <a:tailEnd type="none" w="sm" len="sm"/>
          </a:ln>
          <a:effectLst/>
        </p:spPr>
        <p:txBody>
          <a:bodyPr lIns="0" tIns="0" rIns="0" bIns="0" anchor="t"/>
          <a:lstStyle/>
          <a:p>
            <a:pPr marL="534988" indent="-534988" defTabSz="762000" eaLnBrk="0" hangingPunct="0">
              <a:spcBef>
                <a:spcPts val="200"/>
              </a:spcBef>
              <a:tabLst>
                <a:tab pos="355600" algn="l"/>
              </a:tabLst>
            </a:pPr>
            <a:r>
              <a:rPr lang="en-US" sz="600" dirty="0" smtClean="0">
                <a:cs typeface="Arial" pitchFamily="34" charset="0"/>
              </a:rPr>
              <a:t>Source:	Management accounts, Target Order development.xls, KPMG analysis</a:t>
            </a:r>
            <a:endParaRPr lang="en-US" sz="600" dirty="0">
              <a:cs typeface="Arial" pitchFamily="34" charset="0"/>
            </a:endParaRPr>
          </a:p>
        </p:txBody>
      </p:sp>
      <p:sp>
        <p:nvSpPr>
          <p:cNvPr id="17" name="Text Box 2"/>
          <p:cNvSpPr txBox="1">
            <a:spLocks noChangeArrowheads="1"/>
          </p:cNvSpPr>
          <p:nvPr>
            <p:custDataLst>
              <p:tags r:id="rId3"/>
            </p:custDataLst>
          </p:nvPr>
        </p:nvSpPr>
        <p:spPr bwMode="auto">
          <a:xfrm>
            <a:off x="2453958" y="5207104"/>
            <a:ext cx="3419601" cy="360586"/>
          </a:xfrm>
          <a:prstGeom prst="rect">
            <a:avLst/>
          </a:prstGeom>
          <a:noFill/>
          <a:ln w="6350">
            <a:noFill/>
            <a:miter lim="800000"/>
            <a:headEnd type="none" w="sm" len="sm"/>
            <a:tailEnd type="none" w="sm" len="sm"/>
          </a:ln>
          <a:effectLst/>
        </p:spPr>
        <p:txBody>
          <a:bodyPr lIns="0" tIns="0" rIns="0" bIns="0" anchor="b"/>
          <a:lstStyle/>
          <a:p>
            <a:pPr marL="361950" indent="-361950" defTabSz="762000" eaLnBrk="0" hangingPunct="0">
              <a:spcBef>
                <a:spcPts val="200"/>
              </a:spcBef>
              <a:tabLst>
                <a:tab pos="355600" algn="l"/>
              </a:tabLst>
            </a:pPr>
            <a:r>
              <a:rPr lang="en-US" sz="600" dirty="0" smtClean="0">
                <a:cs typeface="Arial" pitchFamily="34" charset="0"/>
              </a:rPr>
              <a:t>Note:	The price increase with Customer A reflects the average increase spread over all product groups, while for other customers, the respective price increase is applied equally to the complete product offering. </a:t>
            </a:r>
          </a:p>
          <a:p>
            <a:pPr marL="534988" indent="-534988" defTabSz="762000" eaLnBrk="0" hangingPunct="0">
              <a:spcBef>
                <a:spcPts val="200"/>
              </a:spcBef>
              <a:tabLst>
                <a:tab pos="355600" algn="l"/>
              </a:tabLst>
            </a:pPr>
            <a:r>
              <a:rPr lang="en-US" sz="600" dirty="0" smtClean="0">
                <a:cs typeface="Arial" pitchFamily="34" charset="0"/>
              </a:rPr>
              <a:t>Source:	Management information, KPMG analysis</a:t>
            </a:r>
            <a:endParaRPr lang="en-US" sz="600" dirty="0">
              <a:cs typeface="Arial" pitchFamily="34" charset="0"/>
            </a:endParaRPr>
          </a:p>
        </p:txBody>
      </p:sp>
      <p:sp>
        <p:nvSpPr>
          <p:cNvPr id="25" name="Rounded Rectangle 2"/>
          <p:cNvSpPr/>
          <p:nvPr>
            <p:custDataLst>
              <p:tags r:id="rId4"/>
            </p:custDataLst>
          </p:nvPr>
        </p:nvSpPr>
        <p:spPr>
          <a:xfrm rot="5400000">
            <a:off x="5536149" y="1794291"/>
            <a:ext cx="152400" cy="51097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16" name="Grafik 15"/>
          <p:cNvPicPr>
            <a:picLocks noChangeAspect="1"/>
          </p:cNvPicPr>
          <p:nvPr>
            <p:custDataLst>
              <p:tags r:id="rId5"/>
            </p:custDataLst>
          </p:nvPr>
        </p:nvPicPr>
        <p:blipFill>
          <a:blip r:embed="rId10"/>
          <a:stretch>
            <a:fillRect/>
          </a:stretch>
        </p:blipFill>
        <p:spPr>
          <a:xfrm>
            <a:off x="-2665384" y="1436088"/>
            <a:ext cx="1969179" cy="2219136"/>
          </a:xfrm>
          <a:prstGeom prst="rect">
            <a:avLst/>
          </a:prstGeom>
        </p:spPr>
      </p:pic>
      <p:pic>
        <p:nvPicPr>
          <p:cNvPr id="23" name="Grafik 22"/>
          <p:cNvPicPr>
            <a:picLocks noChangeAspect="1"/>
          </p:cNvPicPr>
          <p:nvPr>
            <p:custDataLst>
              <p:tags r:id="rId6"/>
            </p:custDataLst>
          </p:nvPr>
        </p:nvPicPr>
        <p:blipFill>
          <a:blip r:embed="rId11"/>
          <a:stretch>
            <a:fillRect/>
          </a:stretch>
        </p:blipFill>
        <p:spPr>
          <a:xfrm>
            <a:off x="-2665384" y="3796155"/>
            <a:ext cx="1969179" cy="2225233"/>
          </a:xfrm>
          <a:prstGeom prst="rect">
            <a:avLst/>
          </a:prstGeom>
        </p:spPr>
      </p:pic>
      <p:pic>
        <p:nvPicPr>
          <p:cNvPr id="26" name="Grafik 25"/>
          <p:cNvPicPr>
            <a:picLocks noChangeAspect="1"/>
          </p:cNvPicPr>
          <p:nvPr>
            <p:custDataLst>
              <p:tags r:id="rId7"/>
            </p:custDataLst>
          </p:nvPr>
        </p:nvPicPr>
        <p:blipFill>
          <a:blip r:embed="rId12"/>
          <a:stretch>
            <a:fillRect/>
          </a:stretch>
        </p:blipFill>
        <p:spPr>
          <a:xfrm>
            <a:off x="2446338" y="3827989"/>
            <a:ext cx="3419601" cy="1351740"/>
          </a:xfrm>
          <a:prstGeom prst="rect">
            <a:avLst/>
          </a:prstGeom>
        </p:spPr>
      </p:pic>
    </p:spTree>
    <p:extLst>
      <p:ext uri="{BB962C8B-B14F-4D97-AF65-F5344CB8AC3E}">
        <p14:creationId xmlns:p14="http://schemas.microsoft.com/office/powerpoint/2010/main" val="38664798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Segment Fault Location accounts for almost half of the group's sales.</a:t>
            </a:r>
          </a:p>
          <a:p>
            <a:r>
              <a:rPr lang="en-US" dirty="0"/>
              <a:t>Product groups Energy Tools and Leak Location have the highest gross margins followed by the largest product group Fault Location.</a:t>
            </a:r>
          </a:p>
          <a:p>
            <a:endParaRPr lang="en-US" dirty="0"/>
          </a:p>
        </p:txBody>
      </p:sp>
      <p:sp>
        <p:nvSpPr>
          <p:cNvPr id="3" name="Textplatzhalter 2"/>
          <p:cNvSpPr>
            <a:spLocks noGrp="1"/>
          </p:cNvSpPr>
          <p:nvPr>
            <p:ph type="body" sz="quarter" idx="12"/>
          </p:nvPr>
        </p:nvSpPr>
        <p:spPr/>
        <p:txBody>
          <a:bodyPr/>
          <a:lstStyle/>
          <a:p>
            <a:pPr>
              <a:spcAft>
                <a:spcPts val="500"/>
              </a:spcAft>
            </a:pPr>
            <a:r>
              <a:rPr lang="en-US" dirty="0"/>
              <a:t>Fault Location</a:t>
            </a:r>
          </a:p>
          <a:p>
            <a:pPr lvl="2">
              <a:spcAft>
                <a:spcPts val="500"/>
              </a:spcAft>
            </a:pPr>
            <a:r>
              <a:rPr lang="en-US" dirty="0"/>
              <a:t>Gross margin for Fault Location products remained relatively stable, despite the large orders for CTVs in 2011 which had lower gross margins. The margin is also affected by whether the van itself is provided by the group or the customer. In particular for the two large orders in 2011, the vans were provided by the Group.</a:t>
            </a:r>
          </a:p>
          <a:p>
            <a:pPr>
              <a:spcAft>
                <a:spcPts val="500"/>
              </a:spcAft>
            </a:pPr>
            <a:r>
              <a:rPr lang="en-US" dirty="0"/>
              <a:t>Testing and Diagnosis</a:t>
            </a:r>
          </a:p>
          <a:p>
            <a:pPr lvl="2">
              <a:spcAft>
                <a:spcPts val="500"/>
              </a:spcAft>
            </a:pPr>
            <a:r>
              <a:rPr lang="en-US" dirty="0"/>
              <a:t>Gross margin for Testing and Diagnosis products mainly varies depending on the product mix.</a:t>
            </a:r>
          </a:p>
          <a:p>
            <a:pPr>
              <a:spcAft>
                <a:spcPts val="500"/>
              </a:spcAft>
            </a:pPr>
            <a:r>
              <a:rPr lang="en-US" dirty="0"/>
              <a:t>Cable and Pipe Detection</a:t>
            </a:r>
          </a:p>
          <a:p>
            <a:pPr lvl="2">
              <a:spcAft>
                <a:spcPts val="500"/>
              </a:spcAft>
            </a:pPr>
            <a:r>
              <a:rPr lang="en-US" dirty="0"/>
              <a:t>The fluctuation in gross margin over the period is mainly due to product mix and foreign currency effects.</a:t>
            </a:r>
          </a:p>
          <a:p>
            <a:pPr>
              <a:spcAft>
                <a:spcPts val="500"/>
              </a:spcAft>
            </a:pPr>
            <a:r>
              <a:rPr lang="en-US" dirty="0"/>
              <a:t>Leak Location</a:t>
            </a:r>
          </a:p>
          <a:p>
            <a:pPr lvl="2">
              <a:spcAft>
                <a:spcPts val="500"/>
              </a:spcAft>
            </a:pPr>
            <a:r>
              <a:rPr lang="en-US" dirty="0"/>
              <a:t>Leak Location products generally have a higher gross margin than the other product groups as material costs are comparatively low and only very few OEM products are sold in this product range. On the other hand, R&amp;D activities are comparatively high which is not reflected in the gross margin.</a:t>
            </a:r>
          </a:p>
          <a:p>
            <a:pPr lvl="2">
              <a:spcAft>
                <a:spcPts val="500"/>
              </a:spcAft>
            </a:pPr>
            <a:r>
              <a:rPr lang="en-US" dirty="0"/>
              <a:t>Gross margin in 2011 declined due to an increased share of large logger projects.</a:t>
            </a:r>
          </a:p>
          <a:p>
            <a:pPr lvl="1"/>
            <a:endParaRPr lang="en-US" dirty="0"/>
          </a:p>
        </p:txBody>
      </p:sp>
      <p:sp>
        <p:nvSpPr>
          <p:cNvPr id="4" name="Titel 3"/>
          <p:cNvSpPr>
            <a:spLocks noGrp="1"/>
          </p:cNvSpPr>
          <p:nvPr>
            <p:ph type="title"/>
          </p:nvPr>
        </p:nvSpPr>
        <p:spPr/>
        <p:txBody>
          <a:bodyPr/>
          <a:lstStyle/>
          <a:p>
            <a:r>
              <a:rPr lang="en-US" dirty="0" smtClean="0"/>
              <a:t>Sample analysis – Sales and gross margin by product group</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3" name="Text Box 8"/>
          <p:cNvSpPr txBox="1">
            <a:spLocks noChangeArrowheads="1"/>
          </p:cNvSpPr>
          <p:nvPr>
            <p:custDataLst>
              <p:tags r:id="rId1"/>
            </p:custDataLst>
          </p:nvPr>
        </p:nvSpPr>
        <p:spPr bwMode="gray">
          <a:xfrm>
            <a:off x="2453958" y="3319712"/>
            <a:ext cx="3411981"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Note:	(a)	GM = Gross Margin</a:t>
            </a:r>
          </a:p>
          <a:p>
            <a:pPr marL="534988" indent="-534988" defTabSz="762000" eaLnBrk="0" hangingPunct="0">
              <a:spcBef>
                <a:spcPts val="200"/>
              </a:spcBef>
              <a:tabLst>
                <a:tab pos="355600" algn="l"/>
              </a:tabLst>
            </a:pPr>
            <a:r>
              <a:rPr lang="en-US" sz="600" dirty="0" smtClean="0">
                <a:cs typeface="Arial" pitchFamily="34" charset="0"/>
              </a:rPr>
              <a:t>Source:	Management information </a:t>
            </a:r>
            <a:endParaRPr lang="en-US" sz="600" dirty="0">
              <a:cs typeface="Arial" pitchFamily="34" charset="0"/>
            </a:endParaRPr>
          </a:p>
        </p:txBody>
      </p:sp>
      <p:sp>
        <p:nvSpPr>
          <p:cNvPr id="14" name="Textplatzhalter 2"/>
          <p:cNvSpPr txBox="1">
            <a:spLocks/>
          </p:cNvSpPr>
          <p:nvPr/>
        </p:nvSpPr>
        <p:spPr>
          <a:xfrm>
            <a:off x="2455138" y="3815080"/>
            <a:ext cx="3402000" cy="2211720"/>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500"/>
              </a:spcAft>
            </a:pPr>
            <a:r>
              <a:rPr lang="en-US" dirty="0"/>
              <a:t>Basis of preparation</a:t>
            </a:r>
          </a:p>
          <a:p>
            <a:pPr lvl="2">
              <a:spcAft>
                <a:spcPts val="500"/>
              </a:spcAft>
            </a:pPr>
            <a:r>
              <a:rPr lang="en-US" dirty="0"/>
              <a:t>The analysis is based on internal controlling reports, the structure of which is described in Appendix XX.</a:t>
            </a:r>
          </a:p>
          <a:p>
            <a:pPr lvl="1"/>
            <a:endParaRPr lang="en-US" dirty="0"/>
          </a:p>
        </p:txBody>
      </p:sp>
      <p:pic>
        <p:nvPicPr>
          <p:cNvPr id="10" name="Grafik 9"/>
          <p:cNvPicPr>
            <a:picLocks noChangeAspect="1"/>
          </p:cNvPicPr>
          <p:nvPr>
            <p:custDataLst>
              <p:tags r:id="rId2"/>
            </p:custDataLst>
          </p:nvPr>
        </p:nvPicPr>
        <p:blipFill>
          <a:blip r:embed="rId5"/>
          <a:stretch>
            <a:fillRect/>
          </a:stretch>
        </p:blipFill>
        <p:spPr>
          <a:xfrm>
            <a:off x="2453958" y="1422400"/>
            <a:ext cx="3419601" cy="1897312"/>
          </a:xfrm>
          <a:prstGeom prst="rect">
            <a:avLst/>
          </a:prstGeom>
        </p:spPr>
      </p:pic>
      <p:pic>
        <p:nvPicPr>
          <p:cNvPr id="7" name="Grafik 6"/>
          <p:cNvPicPr>
            <a:picLocks noChangeAspect="1"/>
          </p:cNvPicPr>
          <p:nvPr>
            <p:custDataLst>
              <p:tags r:id="rId3"/>
            </p:custDataLst>
          </p:nvPr>
        </p:nvPicPr>
        <p:blipFill>
          <a:blip r:embed="rId6"/>
          <a:stretch>
            <a:fillRect/>
          </a:stretch>
        </p:blipFill>
        <p:spPr>
          <a:xfrm>
            <a:off x="-2793400" y="2607344"/>
            <a:ext cx="1975275" cy="2225233"/>
          </a:xfrm>
          <a:prstGeom prst="rect">
            <a:avLst/>
          </a:prstGeom>
        </p:spPr>
      </p:pic>
    </p:spTree>
    <p:extLst>
      <p:ext uri="{BB962C8B-B14F-4D97-AF65-F5344CB8AC3E}">
        <p14:creationId xmlns:p14="http://schemas.microsoft.com/office/powerpoint/2010/main" val="41775424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Sales increased by 18% from 2011 to 2012, although monthly volatility increased.</a:t>
            </a:r>
          </a:p>
          <a:p>
            <a:r>
              <a:rPr lang="en-US" dirty="0"/>
              <a:t>The impact of holidays in April (Easter), July (Summer) and December (Christmas) can be seen in both years.</a:t>
            </a:r>
          </a:p>
          <a:p>
            <a:r>
              <a:rPr lang="en-US" dirty="0"/>
              <a:t>Gross margin remained relatively flat from 2011 to 2012 as a rise in steel prices (which could not be fully passed on to customers) was offset by cost </a:t>
            </a:r>
            <a:r>
              <a:rPr lang="en-US" dirty="0" smtClean="0"/>
              <a:t>saving </a:t>
            </a:r>
            <a:r>
              <a:rPr lang="en-US" dirty="0"/>
              <a:t>initiatives in 2011 (full year effect) and 2012.</a:t>
            </a:r>
          </a:p>
          <a:p>
            <a:endParaRPr lang="en-US" dirty="0"/>
          </a:p>
        </p:txBody>
      </p:sp>
      <p:sp>
        <p:nvSpPr>
          <p:cNvPr id="4" name="Titel 3"/>
          <p:cNvSpPr>
            <a:spLocks noGrp="1"/>
          </p:cNvSpPr>
          <p:nvPr>
            <p:ph type="title"/>
          </p:nvPr>
        </p:nvSpPr>
        <p:spPr/>
        <p:txBody>
          <a:bodyPr/>
          <a:lstStyle/>
          <a:p>
            <a:r>
              <a:rPr lang="en-US" dirty="0" smtClean="0"/>
              <a:t>Sample analysis – Seasonal analysis</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2"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Monthly sales, </a:t>
            </a:r>
            <a:r>
              <a:rPr lang="en-US" sz="900" kern="0" dirty="0" smtClean="0">
                <a:latin typeface="Arial" panose="020B0604020202020204" pitchFamily="34" charset="0"/>
                <a:cs typeface="Arial" panose="020B0604020202020204" pitchFamily="34" charset="0"/>
              </a:rPr>
              <a:t>2011- 2012</a:t>
            </a:r>
            <a:endParaRPr lang="en-US" sz="900" kern="0" dirty="0">
              <a:latin typeface="Arial" panose="020B0604020202020204" pitchFamily="34" charset="0"/>
              <a:cs typeface="Arial" panose="020B0604020202020204" pitchFamily="34" charset="0"/>
            </a:endParaRPr>
          </a:p>
        </p:txBody>
      </p:sp>
      <p:sp>
        <p:nvSpPr>
          <p:cNvPr id="15" name="Text Placeholder 12"/>
          <p:cNvSpPr txBox="1">
            <a:spLocks/>
          </p:cNvSpPr>
          <p:nvPr>
            <p:custDataLst>
              <p:tags r:id="rId2"/>
            </p:custDataLst>
          </p:nvPr>
        </p:nvSpPr>
        <p:spPr>
          <a:xfrm>
            <a:off x="2447922" y="383032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Monthly gross margin, 2011 - 2012</a:t>
            </a:r>
          </a:p>
        </p:txBody>
      </p:sp>
      <p:sp>
        <p:nvSpPr>
          <p:cNvPr id="16" name="Text Box 8"/>
          <p:cNvSpPr txBox="1">
            <a:spLocks noChangeArrowheads="1"/>
          </p:cNvSpPr>
          <p:nvPr>
            <p:custDataLst>
              <p:tags r:id="rId3"/>
            </p:custDataLst>
          </p:nvPr>
        </p:nvSpPr>
        <p:spPr bwMode="gray">
          <a:xfrm>
            <a:off x="2450039" y="5995559"/>
            <a:ext cx="3600450"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Note:	Sales include inter company unless otherwise stated</a:t>
            </a:r>
          </a:p>
          <a:p>
            <a:pPr marL="534988" indent="-534988" defTabSz="762000" eaLnBrk="0" hangingPunct="0">
              <a:spcBef>
                <a:spcPts val="200"/>
              </a:spcBef>
              <a:tabLst>
                <a:tab pos="355600" algn="l"/>
              </a:tabLst>
            </a:pPr>
            <a:r>
              <a:rPr lang="en-US" sz="600" dirty="0" smtClean="0">
                <a:cs typeface="Arial" pitchFamily="34" charset="0"/>
              </a:rPr>
              <a:t>Sources:	VDD report; Monthly management accounts; Management information; KPMG analysis</a:t>
            </a:r>
            <a:endParaRPr lang="en-US" sz="600" dirty="0">
              <a:cs typeface="Arial" pitchFamily="34" charset="0"/>
            </a:endParaRPr>
          </a:p>
        </p:txBody>
      </p:sp>
      <p:sp>
        <p:nvSpPr>
          <p:cNvPr id="17" name="TextBox 49"/>
          <p:cNvSpPr txBox="1"/>
          <p:nvPr/>
        </p:nvSpPr>
        <p:spPr>
          <a:xfrm>
            <a:off x="4485521" y="1865020"/>
            <a:ext cx="447238" cy="107722"/>
          </a:xfrm>
          <a:prstGeom prst="rect">
            <a:avLst/>
          </a:prstGeom>
          <a:noFill/>
        </p:spPr>
        <p:txBody>
          <a:bodyPr wrap="none" lIns="0" tIns="0" rIns="0" bIns="0" rtlCol="0">
            <a:spAutoFit/>
          </a:bodyPr>
          <a:lstStyle/>
          <a:p>
            <a:pPr algn="ctr"/>
            <a:r>
              <a:rPr lang="en-US" sz="700" b="1" dirty="0" smtClean="0">
                <a:solidFill>
                  <a:schemeClr val="accent1"/>
                </a:solidFill>
                <a:latin typeface="Arial" pitchFamily="34" charset="0"/>
                <a:cs typeface="Arial" pitchFamily="34" charset="0"/>
              </a:rPr>
              <a:t>∑= €49.3m</a:t>
            </a:r>
            <a:endParaRPr lang="en-US" sz="700" b="1" dirty="0" smtClean="0">
              <a:solidFill>
                <a:schemeClr val="accent1"/>
              </a:solidFill>
              <a:latin typeface="Arial"/>
              <a:cs typeface="Arial" pitchFamily="34" charset="0"/>
            </a:endParaRPr>
          </a:p>
        </p:txBody>
      </p:sp>
      <p:sp>
        <p:nvSpPr>
          <p:cNvPr id="18" name="TextBox 50"/>
          <p:cNvSpPr txBox="1"/>
          <p:nvPr/>
        </p:nvSpPr>
        <p:spPr>
          <a:xfrm>
            <a:off x="3299153" y="1865020"/>
            <a:ext cx="447238" cy="107722"/>
          </a:xfrm>
          <a:prstGeom prst="rect">
            <a:avLst/>
          </a:prstGeom>
          <a:noFill/>
        </p:spPr>
        <p:txBody>
          <a:bodyPr wrap="none" lIns="0" tIns="0" rIns="0" bIns="0" rtlCol="0">
            <a:spAutoFit/>
          </a:bodyPr>
          <a:lstStyle/>
          <a:p>
            <a:pPr algn="ctr"/>
            <a:r>
              <a:rPr lang="en-US" sz="700" b="1" dirty="0" smtClean="0">
                <a:solidFill>
                  <a:schemeClr val="accent1"/>
                </a:solidFill>
                <a:latin typeface="Arial" pitchFamily="34" charset="0"/>
                <a:cs typeface="Arial" pitchFamily="34" charset="0"/>
              </a:rPr>
              <a:t>∑= €41.8m</a:t>
            </a:r>
            <a:endParaRPr lang="en-US" sz="700" b="1" dirty="0" smtClean="0">
              <a:solidFill>
                <a:schemeClr val="accent1"/>
              </a:solidFill>
              <a:latin typeface="Arial"/>
              <a:cs typeface="Arial" pitchFamily="34" charset="0"/>
            </a:endParaRPr>
          </a:p>
        </p:txBody>
      </p:sp>
      <p:sp>
        <p:nvSpPr>
          <p:cNvPr id="19" name="TextBox 52"/>
          <p:cNvSpPr txBox="1"/>
          <p:nvPr/>
        </p:nvSpPr>
        <p:spPr>
          <a:xfrm>
            <a:off x="4455041" y="4059389"/>
            <a:ext cx="447238" cy="107722"/>
          </a:xfrm>
          <a:prstGeom prst="rect">
            <a:avLst/>
          </a:prstGeom>
          <a:noFill/>
        </p:spPr>
        <p:txBody>
          <a:bodyPr wrap="none" lIns="0" tIns="0" rIns="0" bIns="0" rtlCol="0">
            <a:spAutoFit/>
          </a:bodyPr>
          <a:lstStyle/>
          <a:p>
            <a:pPr algn="ctr"/>
            <a:r>
              <a:rPr lang="en-US" sz="700" b="1" dirty="0" smtClean="0">
                <a:solidFill>
                  <a:schemeClr val="accent1"/>
                </a:solidFill>
                <a:latin typeface="Arial" pitchFamily="34" charset="0"/>
                <a:cs typeface="Arial" pitchFamily="34" charset="0"/>
              </a:rPr>
              <a:t>∑= €12.8m</a:t>
            </a:r>
            <a:endParaRPr lang="en-US" sz="700" b="1" dirty="0" smtClean="0">
              <a:solidFill>
                <a:schemeClr val="accent1"/>
              </a:solidFill>
              <a:latin typeface="Arial"/>
              <a:cs typeface="Arial" pitchFamily="34" charset="0"/>
            </a:endParaRPr>
          </a:p>
        </p:txBody>
      </p:sp>
      <p:sp>
        <p:nvSpPr>
          <p:cNvPr id="20" name="TextBox 53"/>
          <p:cNvSpPr txBox="1"/>
          <p:nvPr/>
        </p:nvSpPr>
        <p:spPr>
          <a:xfrm>
            <a:off x="3268673" y="4059389"/>
            <a:ext cx="447238" cy="107722"/>
          </a:xfrm>
          <a:prstGeom prst="rect">
            <a:avLst/>
          </a:prstGeom>
          <a:noFill/>
        </p:spPr>
        <p:txBody>
          <a:bodyPr wrap="none" lIns="0" tIns="0" rIns="0" bIns="0" rtlCol="0">
            <a:spAutoFit/>
          </a:bodyPr>
          <a:lstStyle/>
          <a:p>
            <a:pPr algn="ctr"/>
            <a:r>
              <a:rPr lang="en-US" sz="700" b="1" dirty="0" smtClean="0">
                <a:solidFill>
                  <a:schemeClr val="accent1"/>
                </a:solidFill>
                <a:latin typeface="Arial" pitchFamily="34" charset="0"/>
                <a:cs typeface="Arial" pitchFamily="34" charset="0"/>
              </a:rPr>
              <a:t>∑= €16.3m</a:t>
            </a:r>
            <a:endParaRPr lang="en-US" sz="700" b="1" dirty="0" smtClean="0">
              <a:solidFill>
                <a:schemeClr val="accent1"/>
              </a:solidFill>
              <a:latin typeface="Arial"/>
              <a:cs typeface="Arial" pitchFamily="34" charset="0"/>
            </a:endParaRPr>
          </a:p>
        </p:txBody>
      </p:sp>
      <p:pic>
        <p:nvPicPr>
          <p:cNvPr id="22" name="Grafik 21"/>
          <p:cNvPicPr>
            <a:picLocks noChangeAspect="1"/>
          </p:cNvPicPr>
          <p:nvPr>
            <p:custDataLst>
              <p:tags r:id="rId4"/>
            </p:custDataLst>
          </p:nvPr>
        </p:nvPicPr>
        <p:blipFill rotWithShape="1">
          <a:blip r:embed="rId9"/>
          <a:srcRect l="1849" t="8867" r="41375" b="17793"/>
          <a:stretch/>
        </p:blipFill>
        <p:spPr>
          <a:xfrm>
            <a:off x="2446020" y="1577340"/>
            <a:ext cx="3398520" cy="2049780"/>
          </a:xfrm>
          <a:prstGeom prst="rect">
            <a:avLst/>
          </a:prstGeom>
        </p:spPr>
      </p:pic>
      <p:pic>
        <p:nvPicPr>
          <p:cNvPr id="23" name="Grafik 22"/>
          <p:cNvPicPr>
            <a:picLocks noChangeAspect="1"/>
          </p:cNvPicPr>
          <p:nvPr>
            <p:custDataLst>
              <p:tags r:id="rId5"/>
            </p:custDataLst>
          </p:nvPr>
        </p:nvPicPr>
        <p:blipFill rotWithShape="1">
          <a:blip r:embed="rId10"/>
          <a:srcRect l="-3125" r="4454" b="17879"/>
          <a:stretch/>
        </p:blipFill>
        <p:spPr>
          <a:xfrm>
            <a:off x="2461260" y="3724600"/>
            <a:ext cx="3375661" cy="2295200"/>
          </a:xfrm>
          <a:prstGeom prst="rect">
            <a:avLst/>
          </a:prstGeom>
        </p:spPr>
      </p:pic>
      <p:pic>
        <p:nvPicPr>
          <p:cNvPr id="6" name="Grafik 5"/>
          <p:cNvPicPr>
            <a:picLocks noChangeAspect="1"/>
          </p:cNvPicPr>
          <p:nvPr>
            <p:custDataLst>
              <p:tags r:id="rId6"/>
            </p:custDataLst>
          </p:nvPr>
        </p:nvPicPr>
        <p:blipFill>
          <a:blip r:embed="rId11"/>
          <a:stretch>
            <a:fillRect/>
          </a:stretch>
        </p:blipFill>
        <p:spPr>
          <a:xfrm>
            <a:off x="-2760149" y="1422400"/>
            <a:ext cx="2030144" cy="2225233"/>
          </a:xfrm>
          <a:prstGeom prst="rect">
            <a:avLst/>
          </a:prstGeom>
        </p:spPr>
      </p:pic>
      <p:pic>
        <p:nvPicPr>
          <p:cNvPr id="8" name="Grafik 7"/>
          <p:cNvPicPr>
            <a:picLocks noChangeAspect="1"/>
          </p:cNvPicPr>
          <p:nvPr>
            <p:custDataLst>
              <p:tags r:id="rId7"/>
            </p:custDataLst>
          </p:nvPr>
        </p:nvPicPr>
        <p:blipFill>
          <a:blip r:embed="rId12"/>
          <a:stretch>
            <a:fillRect/>
          </a:stretch>
        </p:blipFill>
        <p:spPr>
          <a:xfrm>
            <a:off x="-2747956" y="3830320"/>
            <a:ext cx="1981372" cy="2225233"/>
          </a:xfrm>
          <a:prstGeom prst="rect">
            <a:avLst/>
          </a:prstGeom>
        </p:spPr>
      </p:pic>
    </p:spTree>
    <p:extLst>
      <p:ext uri="{BB962C8B-B14F-4D97-AF65-F5344CB8AC3E}">
        <p14:creationId xmlns:p14="http://schemas.microsoft.com/office/powerpoint/2010/main" val="985531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ABC’s business is </a:t>
            </a:r>
            <a:r>
              <a:rPr lang="en-US" dirty="0" smtClean="0"/>
              <a:t>characterized </a:t>
            </a:r>
            <a:r>
              <a:rPr lang="en-US" dirty="0"/>
              <a:t>by a very high degree of seasonality in respect of Christmas trading, and to a lesser extent Easter.</a:t>
            </a:r>
          </a:p>
          <a:p>
            <a:r>
              <a:rPr lang="en-US" dirty="0"/>
              <a:t>The seasonality of gross margins reflects particularly high mark-downs for end of season summer and winter sales.</a:t>
            </a:r>
          </a:p>
          <a:p>
            <a:endParaRPr lang="en-US" dirty="0"/>
          </a:p>
        </p:txBody>
      </p:sp>
      <p:sp>
        <p:nvSpPr>
          <p:cNvPr id="4" name="Titel 3"/>
          <p:cNvSpPr>
            <a:spLocks noGrp="1"/>
          </p:cNvSpPr>
          <p:nvPr>
            <p:ph type="title"/>
          </p:nvPr>
        </p:nvSpPr>
        <p:spPr/>
        <p:txBody>
          <a:bodyPr/>
          <a:lstStyle/>
          <a:p>
            <a:r>
              <a:rPr lang="en-US" dirty="0" smtClean="0"/>
              <a:t>Sample analysis – Seasonal analysis</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2"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marL="569913" indent="-569913" defTabSz="762000" eaLnBrk="0" hangingPunct="0">
              <a:spcBef>
                <a:spcPct val="50000"/>
              </a:spcBef>
              <a:tabLst>
                <a:tab pos="382588" algn="l"/>
              </a:tabLst>
            </a:pPr>
            <a:r>
              <a:rPr lang="en-US" sz="900" dirty="0" smtClean="0">
                <a:solidFill>
                  <a:srgbClr val="00338D"/>
                </a:solidFill>
                <a:latin typeface="Arial"/>
                <a:cs typeface="Arial" pitchFamily="34" charset="0"/>
              </a:rPr>
              <a:t>XYZ sales seasonality</a:t>
            </a:r>
            <a:endParaRPr lang="en-US" sz="900" dirty="0">
              <a:solidFill>
                <a:srgbClr val="00338D"/>
              </a:solidFill>
              <a:latin typeface="Arial"/>
              <a:cs typeface="Arial" pitchFamily="34" charset="0"/>
            </a:endParaRPr>
          </a:p>
        </p:txBody>
      </p:sp>
      <p:sp>
        <p:nvSpPr>
          <p:cNvPr id="15" name="Text Placeholder 12"/>
          <p:cNvSpPr txBox="1">
            <a:spLocks/>
          </p:cNvSpPr>
          <p:nvPr>
            <p:custDataLst>
              <p:tags r:id="rId2"/>
            </p:custDataLst>
          </p:nvPr>
        </p:nvSpPr>
        <p:spPr>
          <a:xfrm>
            <a:off x="2447922" y="383032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marL="569913" indent="-569913" defTabSz="762000" eaLnBrk="0" hangingPunct="0">
              <a:spcBef>
                <a:spcPct val="50000"/>
              </a:spcBef>
              <a:tabLst>
                <a:tab pos="382588" algn="l"/>
              </a:tabLst>
            </a:pPr>
            <a:r>
              <a:rPr lang="en-US" sz="900" dirty="0" smtClean="0">
                <a:solidFill>
                  <a:srgbClr val="00338D"/>
                </a:solidFill>
                <a:latin typeface="Arial"/>
                <a:cs typeface="Arial" pitchFamily="34" charset="0"/>
              </a:rPr>
              <a:t>Trend analysis 2007-2009 </a:t>
            </a:r>
            <a:endParaRPr lang="en-US" sz="900" dirty="0">
              <a:solidFill>
                <a:srgbClr val="00338D"/>
              </a:solidFill>
              <a:latin typeface="Arial"/>
              <a:cs typeface="Arial" pitchFamily="34" charset="0"/>
            </a:endParaRPr>
          </a:p>
        </p:txBody>
      </p:sp>
      <p:sp>
        <p:nvSpPr>
          <p:cNvPr id="24" name="Text Placeholder 12"/>
          <p:cNvSpPr txBox="1">
            <a:spLocks/>
          </p:cNvSpPr>
          <p:nvPr>
            <p:custDataLst>
              <p:tags r:id="rId3"/>
            </p:custDataLst>
          </p:nvPr>
        </p:nvSpPr>
        <p:spPr>
          <a:xfrm>
            <a:off x="6042869" y="1422399"/>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marL="569913" indent="-569913" defTabSz="762000" eaLnBrk="0" hangingPunct="0">
              <a:spcBef>
                <a:spcPct val="50000"/>
              </a:spcBef>
              <a:tabLst>
                <a:tab pos="382588" algn="l"/>
              </a:tabLst>
            </a:pPr>
            <a:r>
              <a:rPr lang="en-US" sz="900" dirty="0" smtClean="0">
                <a:solidFill>
                  <a:srgbClr val="00338D"/>
                </a:solidFill>
                <a:latin typeface="Arial"/>
                <a:cs typeface="Arial" pitchFamily="34" charset="0"/>
              </a:rPr>
              <a:t>XYZ gross margin (% of sales) seasonality</a:t>
            </a:r>
            <a:endParaRPr lang="en-US" sz="900" dirty="0">
              <a:solidFill>
                <a:srgbClr val="00338D"/>
              </a:solidFill>
              <a:latin typeface="Arial"/>
              <a:cs typeface="Arial" pitchFamily="34" charset="0"/>
            </a:endParaRPr>
          </a:p>
        </p:txBody>
      </p:sp>
      <p:pic>
        <p:nvPicPr>
          <p:cNvPr id="14" name="Grafik 13"/>
          <p:cNvPicPr>
            <a:picLocks noChangeAspect="1"/>
          </p:cNvPicPr>
          <p:nvPr>
            <p:custDataLst>
              <p:tags r:id="rId4"/>
            </p:custDataLst>
          </p:nvPr>
        </p:nvPicPr>
        <p:blipFill rotWithShape="1">
          <a:blip r:embed="rId16"/>
          <a:srcRect l="2196" t="10450" r="21808" b="19754"/>
          <a:stretch/>
        </p:blipFill>
        <p:spPr>
          <a:xfrm>
            <a:off x="6019799" y="1668780"/>
            <a:ext cx="3390901" cy="1950720"/>
          </a:xfrm>
          <a:prstGeom prst="rect">
            <a:avLst/>
          </a:prstGeom>
        </p:spPr>
      </p:pic>
      <p:pic>
        <p:nvPicPr>
          <p:cNvPr id="32" name="Grafik 31"/>
          <p:cNvPicPr>
            <a:picLocks noChangeAspect="1"/>
          </p:cNvPicPr>
          <p:nvPr>
            <p:custDataLst>
              <p:tags r:id="rId5"/>
            </p:custDataLst>
          </p:nvPr>
        </p:nvPicPr>
        <p:blipFill rotWithShape="1">
          <a:blip r:embed="rId17"/>
          <a:srcRect l="2556" t="6358" r="21329" b="21433"/>
          <a:stretch/>
        </p:blipFill>
        <p:spPr>
          <a:xfrm>
            <a:off x="2453640" y="1600200"/>
            <a:ext cx="3398520" cy="2019300"/>
          </a:xfrm>
          <a:prstGeom prst="rect">
            <a:avLst/>
          </a:prstGeom>
        </p:spPr>
      </p:pic>
      <p:pic>
        <p:nvPicPr>
          <p:cNvPr id="33" name="Grafik 32"/>
          <p:cNvPicPr>
            <a:picLocks noChangeAspect="1"/>
          </p:cNvPicPr>
          <p:nvPr>
            <p:custDataLst>
              <p:tags r:id="rId6"/>
            </p:custDataLst>
          </p:nvPr>
        </p:nvPicPr>
        <p:blipFill rotWithShape="1">
          <a:blip r:embed="rId18"/>
          <a:srcRect l="5584" t="6903" r="26720" b="21705"/>
          <a:stretch/>
        </p:blipFill>
        <p:spPr>
          <a:xfrm>
            <a:off x="2438400" y="4015740"/>
            <a:ext cx="6979920" cy="1996440"/>
          </a:xfrm>
          <a:prstGeom prst="rect">
            <a:avLst/>
          </a:prstGeom>
        </p:spPr>
      </p:pic>
      <p:sp>
        <p:nvSpPr>
          <p:cNvPr id="34" name="Rounded Rectangle 2"/>
          <p:cNvSpPr/>
          <p:nvPr>
            <p:custDataLst>
              <p:tags r:id="rId7"/>
            </p:custDataLst>
          </p:nvPr>
        </p:nvSpPr>
        <p:spPr>
          <a:xfrm rot="5400000">
            <a:off x="6912520" y="2206562"/>
            <a:ext cx="401304" cy="46501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7" name="Rectangle 4"/>
          <p:cNvSpPr>
            <a:spLocks noChangeArrowheads="1"/>
          </p:cNvSpPr>
          <p:nvPr>
            <p:custDataLst>
              <p:tags r:id="rId8"/>
            </p:custDataLst>
          </p:nvPr>
        </p:nvSpPr>
        <p:spPr bwMode="auto">
          <a:xfrm>
            <a:off x="6777038" y="3540157"/>
            <a:ext cx="2630156" cy="281286"/>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Particularly high mark-downs in Fashion and Sports in FY2009 due to overstocking (impact is expected to reverse in FY2010). </a:t>
            </a:r>
          </a:p>
        </p:txBody>
      </p:sp>
      <p:sp>
        <p:nvSpPr>
          <p:cNvPr id="38" name="Rounded Rectangle 2"/>
          <p:cNvSpPr/>
          <p:nvPr>
            <p:custDataLst>
              <p:tags r:id="rId9"/>
            </p:custDataLst>
          </p:nvPr>
        </p:nvSpPr>
        <p:spPr>
          <a:xfrm rot="5400000">
            <a:off x="8493670" y="2270240"/>
            <a:ext cx="401304" cy="46501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9" name="Rounded Rectangle 2"/>
          <p:cNvSpPr/>
          <p:nvPr>
            <p:custDataLst>
              <p:tags r:id="rId10"/>
            </p:custDataLst>
          </p:nvPr>
        </p:nvSpPr>
        <p:spPr>
          <a:xfrm rot="5400000">
            <a:off x="8224263" y="1875855"/>
            <a:ext cx="166688" cy="18688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cxnSp>
        <p:nvCxnSpPr>
          <p:cNvPr id="44" name="Gewinkelte Verbindung 43"/>
          <p:cNvCxnSpPr>
            <a:stCxn id="37" idx="0"/>
            <a:endCxn id="34" idx="3"/>
          </p:cNvCxnSpPr>
          <p:nvPr/>
        </p:nvCxnSpPr>
        <p:spPr>
          <a:xfrm rot="16200000" flipV="1">
            <a:off x="7152427" y="2600468"/>
            <a:ext cx="900435" cy="978944"/>
          </a:xfrm>
          <a:prstGeom prst="bentConnector3">
            <a:avLst>
              <a:gd name="adj1" fmla="val 74542"/>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9" name="Gewinkelte Verbindung 48"/>
          <p:cNvCxnSpPr>
            <a:stCxn id="37" idx="0"/>
            <a:endCxn id="38" idx="3"/>
          </p:cNvCxnSpPr>
          <p:nvPr/>
        </p:nvCxnSpPr>
        <p:spPr>
          <a:xfrm rot="5400000" flipH="1" flipV="1">
            <a:off x="7974841" y="2820676"/>
            <a:ext cx="836757" cy="602206"/>
          </a:xfrm>
          <a:prstGeom prst="bentConnector3">
            <a:avLst>
              <a:gd name="adj1" fmla="val 79975"/>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57" name="Rectangle 4"/>
          <p:cNvSpPr>
            <a:spLocks noChangeArrowheads="1"/>
          </p:cNvSpPr>
          <p:nvPr>
            <p:custDataLst>
              <p:tags r:id="rId11"/>
            </p:custDataLst>
          </p:nvPr>
        </p:nvSpPr>
        <p:spPr bwMode="auto">
          <a:xfrm>
            <a:off x="8758238" y="1586668"/>
            <a:ext cx="648956" cy="449806"/>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smtClean="0">
                <a:solidFill>
                  <a:schemeClr val="bg1"/>
                </a:solidFill>
              </a:rPr>
              <a:t>Accumulative accounting adjustment </a:t>
            </a:r>
            <a:br>
              <a:rPr lang="en-US" sz="700" dirty="0" smtClean="0">
                <a:solidFill>
                  <a:schemeClr val="bg1"/>
                </a:solidFill>
              </a:rPr>
            </a:br>
            <a:r>
              <a:rPr lang="en-US" sz="700" dirty="0" smtClean="0">
                <a:solidFill>
                  <a:schemeClr val="bg1"/>
                </a:solidFill>
              </a:rPr>
              <a:t>(not phased)</a:t>
            </a:r>
            <a:endParaRPr lang="en-US" sz="700" dirty="0">
              <a:solidFill>
                <a:schemeClr val="bg1"/>
              </a:solidFill>
            </a:endParaRPr>
          </a:p>
        </p:txBody>
      </p:sp>
      <p:cxnSp>
        <p:nvCxnSpPr>
          <p:cNvPr id="58" name="Gewinkelte Verbindung 57"/>
          <p:cNvCxnSpPr>
            <a:stCxn id="57" idx="1"/>
            <a:endCxn id="39" idx="0"/>
          </p:cNvCxnSpPr>
          <p:nvPr/>
        </p:nvCxnSpPr>
        <p:spPr>
          <a:xfrm rot="10800000" flipV="1">
            <a:off x="8401050" y="1811570"/>
            <a:ext cx="357188" cy="157727"/>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p:custDataLst>
              <p:tags r:id="rId12"/>
            </p:custDataLst>
          </p:nvPr>
        </p:nvPicPr>
        <p:blipFill>
          <a:blip r:embed="rId19"/>
          <a:stretch>
            <a:fillRect/>
          </a:stretch>
        </p:blipFill>
        <p:spPr>
          <a:xfrm>
            <a:off x="-2793400" y="2157780"/>
            <a:ext cx="1999661" cy="2225233"/>
          </a:xfrm>
          <a:prstGeom prst="rect">
            <a:avLst/>
          </a:prstGeom>
        </p:spPr>
      </p:pic>
      <p:pic>
        <p:nvPicPr>
          <p:cNvPr id="9" name="Grafik 8"/>
          <p:cNvPicPr>
            <a:picLocks noChangeAspect="1"/>
          </p:cNvPicPr>
          <p:nvPr>
            <p:custDataLst>
              <p:tags r:id="rId13"/>
            </p:custDataLst>
          </p:nvPr>
        </p:nvPicPr>
        <p:blipFill>
          <a:blip r:embed="rId20"/>
          <a:stretch>
            <a:fillRect/>
          </a:stretch>
        </p:blipFill>
        <p:spPr>
          <a:xfrm>
            <a:off x="-2793400" y="2158542"/>
            <a:ext cx="1999661" cy="2225233"/>
          </a:xfrm>
          <a:prstGeom prst="rect">
            <a:avLst/>
          </a:prstGeom>
        </p:spPr>
      </p:pic>
      <p:pic>
        <p:nvPicPr>
          <p:cNvPr id="13" name="Grafik 12"/>
          <p:cNvPicPr>
            <a:picLocks noChangeAspect="1"/>
          </p:cNvPicPr>
          <p:nvPr>
            <p:custDataLst>
              <p:tags r:id="rId14"/>
            </p:custDataLst>
          </p:nvPr>
        </p:nvPicPr>
        <p:blipFill>
          <a:blip r:embed="rId21"/>
          <a:stretch>
            <a:fillRect/>
          </a:stretch>
        </p:blipFill>
        <p:spPr>
          <a:xfrm>
            <a:off x="-2793400" y="2157780"/>
            <a:ext cx="1999661" cy="2225233"/>
          </a:xfrm>
          <a:prstGeom prst="rect">
            <a:avLst/>
          </a:prstGeom>
        </p:spPr>
      </p:pic>
    </p:spTree>
    <p:extLst>
      <p:ext uri="{BB962C8B-B14F-4D97-AF65-F5344CB8AC3E}">
        <p14:creationId xmlns:p14="http://schemas.microsoft.com/office/powerpoint/2010/main" val="2092042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The store portfolio shows a significant number of stores with insufficient profitability</a:t>
            </a:r>
          </a:p>
          <a:p>
            <a:r>
              <a:rPr lang="en-US" dirty="0"/>
              <a:t>Of 23 stores which generated a negative EBITDA in FY2009:</a:t>
            </a:r>
          </a:p>
          <a:p>
            <a:pPr lvl="2"/>
            <a:r>
              <a:rPr lang="en-US" dirty="0"/>
              <a:t>16 are planned to be turned around through efficiency measures.;</a:t>
            </a:r>
          </a:p>
          <a:p>
            <a:pPr lvl="2"/>
            <a:r>
              <a:rPr lang="en-US" dirty="0"/>
              <a:t>five are planned to be closed; and</a:t>
            </a:r>
          </a:p>
          <a:p>
            <a:pPr lvl="2"/>
            <a:r>
              <a:rPr lang="en-US" dirty="0"/>
              <a:t>two have been closed already</a:t>
            </a:r>
          </a:p>
          <a:p>
            <a:r>
              <a:rPr lang="en-US" dirty="0"/>
              <a:t>Further three store formats which are to be closed are not reflected in these numbers and the analysis presented</a:t>
            </a:r>
          </a:p>
          <a:p>
            <a:endParaRPr lang="en-US" dirty="0"/>
          </a:p>
        </p:txBody>
      </p:sp>
      <p:sp>
        <p:nvSpPr>
          <p:cNvPr id="4" name="Titel 3"/>
          <p:cNvSpPr>
            <a:spLocks noGrp="1"/>
          </p:cNvSpPr>
          <p:nvPr>
            <p:ph type="title"/>
          </p:nvPr>
        </p:nvSpPr>
        <p:spPr/>
        <p:txBody>
          <a:bodyPr/>
          <a:lstStyle/>
          <a:p>
            <a:r>
              <a:rPr lang="en-US" dirty="0" smtClean="0"/>
              <a:t>Sample analysis – Clustering</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2"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marL="569913" indent="-569913" defTabSz="762000" eaLnBrk="0" hangingPunct="0">
              <a:spcBef>
                <a:spcPct val="50000"/>
              </a:spcBef>
              <a:tabLst>
                <a:tab pos="382588" algn="l"/>
              </a:tabLst>
            </a:pPr>
            <a:r>
              <a:rPr lang="en-US" sz="900" dirty="0" smtClean="0">
                <a:solidFill>
                  <a:srgbClr val="00338D"/>
                </a:solidFill>
                <a:latin typeface="Arial"/>
                <a:cs typeface="Arial" pitchFamily="34" charset="0"/>
              </a:rPr>
              <a:t>XYZ – Store sales vs. store size 2012</a:t>
            </a:r>
            <a:endParaRPr lang="en-US" sz="900" dirty="0">
              <a:solidFill>
                <a:srgbClr val="00338D"/>
              </a:solidFill>
              <a:latin typeface="Arial"/>
              <a:cs typeface="Arial" pitchFamily="34" charset="0"/>
            </a:endParaRPr>
          </a:p>
        </p:txBody>
      </p:sp>
      <p:sp>
        <p:nvSpPr>
          <p:cNvPr id="24" name="Text Placeholder 12"/>
          <p:cNvSpPr txBox="1">
            <a:spLocks/>
          </p:cNvSpPr>
          <p:nvPr>
            <p:custDataLst>
              <p:tags r:id="rId2"/>
            </p:custDataLst>
          </p:nvPr>
        </p:nvSpPr>
        <p:spPr>
          <a:xfrm>
            <a:off x="6042869" y="1422399"/>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marL="569913" indent="-569913" defTabSz="762000" eaLnBrk="0" hangingPunct="0">
              <a:spcBef>
                <a:spcPct val="50000"/>
              </a:spcBef>
              <a:tabLst>
                <a:tab pos="382588" algn="l"/>
              </a:tabLst>
            </a:pPr>
            <a:r>
              <a:rPr lang="en-US" sz="900" dirty="0" smtClean="0">
                <a:solidFill>
                  <a:srgbClr val="00338D"/>
                </a:solidFill>
                <a:latin typeface="Arial"/>
                <a:cs typeface="Arial" pitchFamily="34" charset="0"/>
              </a:rPr>
              <a:t>XYZ – Store gross margin 2012</a:t>
            </a:r>
            <a:endParaRPr lang="en-US" sz="900" dirty="0">
              <a:solidFill>
                <a:srgbClr val="00338D"/>
              </a:solidFill>
              <a:latin typeface="Arial"/>
              <a:cs typeface="Arial" pitchFamily="34" charset="0"/>
            </a:endParaRPr>
          </a:p>
        </p:txBody>
      </p:sp>
      <p:pic>
        <p:nvPicPr>
          <p:cNvPr id="9" name="Grafik 8"/>
          <p:cNvPicPr>
            <a:picLocks noChangeAspect="1"/>
          </p:cNvPicPr>
          <p:nvPr>
            <p:custDataLst>
              <p:tags r:id="rId3"/>
            </p:custDataLst>
          </p:nvPr>
        </p:nvPicPr>
        <p:blipFill rotWithShape="1">
          <a:blip r:embed="rId8"/>
          <a:srcRect l="1352" t="6406" r="22365" b="20800"/>
          <a:stretch/>
        </p:blipFill>
        <p:spPr>
          <a:xfrm>
            <a:off x="6027421" y="1592580"/>
            <a:ext cx="3390900" cy="2034540"/>
          </a:xfrm>
          <a:prstGeom prst="rect">
            <a:avLst/>
          </a:prstGeom>
        </p:spPr>
      </p:pic>
      <p:pic>
        <p:nvPicPr>
          <p:cNvPr id="18" name="Grafik 17"/>
          <p:cNvPicPr>
            <a:picLocks noChangeAspect="1"/>
          </p:cNvPicPr>
          <p:nvPr>
            <p:custDataLst>
              <p:tags r:id="rId4"/>
            </p:custDataLst>
          </p:nvPr>
        </p:nvPicPr>
        <p:blipFill rotWithShape="1">
          <a:blip r:embed="rId9"/>
          <a:srcRect l="1504" t="6947" r="22240" b="19754"/>
          <a:stretch/>
        </p:blipFill>
        <p:spPr>
          <a:xfrm>
            <a:off x="2453640" y="1577340"/>
            <a:ext cx="3390900" cy="2049780"/>
          </a:xfrm>
          <a:prstGeom prst="rect">
            <a:avLst/>
          </a:prstGeom>
        </p:spPr>
      </p:pic>
      <p:pic>
        <p:nvPicPr>
          <p:cNvPr id="6" name="Grafik 5"/>
          <p:cNvPicPr>
            <a:picLocks noChangeAspect="1"/>
          </p:cNvPicPr>
          <p:nvPr>
            <p:custDataLst>
              <p:tags r:id="rId5"/>
            </p:custDataLst>
          </p:nvPr>
        </p:nvPicPr>
        <p:blipFill>
          <a:blip r:embed="rId10"/>
          <a:stretch>
            <a:fillRect/>
          </a:stretch>
        </p:blipFill>
        <p:spPr>
          <a:xfrm>
            <a:off x="-2793400" y="2157780"/>
            <a:ext cx="1981372" cy="2225233"/>
          </a:xfrm>
          <a:prstGeom prst="rect">
            <a:avLst/>
          </a:prstGeom>
        </p:spPr>
      </p:pic>
      <p:pic>
        <p:nvPicPr>
          <p:cNvPr id="10" name="Grafik 9"/>
          <p:cNvPicPr>
            <a:picLocks noChangeAspect="1"/>
          </p:cNvPicPr>
          <p:nvPr>
            <p:custDataLst>
              <p:tags r:id="rId6"/>
            </p:custDataLst>
          </p:nvPr>
        </p:nvPicPr>
        <p:blipFill>
          <a:blip r:embed="rId11"/>
          <a:stretch>
            <a:fillRect/>
          </a:stretch>
        </p:blipFill>
        <p:spPr>
          <a:xfrm>
            <a:off x="-2793400" y="2158542"/>
            <a:ext cx="1981372" cy="2225233"/>
          </a:xfrm>
          <a:prstGeom prst="rect">
            <a:avLst/>
          </a:prstGeom>
        </p:spPr>
      </p:pic>
    </p:spTree>
    <p:extLst>
      <p:ext uri="{BB962C8B-B14F-4D97-AF65-F5344CB8AC3E}">
        <p14:creationId xmlns:p14="http://schemas.microsoft.com/office/powerpoint/2010/main" val="22223474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The overall gross margin improvement by 0.8 percentage points cannot be reduced to few significant profit drivers.</a:t>
            </a:r>
          </a:p>
          <a:p>
            <a:r>
              <a:rPr lang="en-US" dirty="0"/>
              <a:t>Each of the five categories in the profit bridge can be broken down further, but based on our experience we would not expect breakthrough insights from more detailed analysis (e.g. for mix effects, the department store business model will allow only limited shifts of floor space from low to high margin segments)</a:t>
            </a:r>
          </a:p>
          <a:p>
            <a:endParaRPr lang="en-US" dirty="0"/>
          </a:p>
        </p:txBody>
      </p:sp>
      <p:sp>
        <p:nvSpPr>
          <p:cNvPr id="4" name="Titel 3"/>
          <p:cNvSpPr>
            <a:spLocks noGrp="1"/>
          </p:cNvSpPr>
          <p:nvPr>
            <p:ph type="title"/>
          </p:nvPr>
        </p:nvSpPr>
        <p:spPr/>
        <p:txBody>
          <a:bodyPr/>
          <a:lstStyle/>
          <a:p>
            <a:r>
              <a:rPr lang="en-US" dirty="0" smtClean="0"/>
              <a:t>Sample analysis – Gross margin bridge</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2"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dirty="0" smtClean="0">
                <a:solidFill>
                  <a:srgbClr val="00338D"/>
                </a:solidFill>
                <a:latin typeface="Arial"/>
                <a:cs typeface="Arial" pitchFamily="34" charset="0"/>
              </a:rPr>
              <a:t>Gross margin 1 bridge ABC FY2008 to FY2009 (like-for-like)</a:t>
            </a:r>
            <a:endParaRPr lang="en-US" sz="900" dirty="0">
              <a:solidFill>
                <a:srgbClr val="00338D"/>
              </a:solidFill>
              <a:latin typeface="Arial"/>
              <a:cs typeface="Arial" pitchFamily="34" charset="0"/>
            </a:endParaRPr>
          </a:p>
        </p:txBody>
      </p:sp>
      <p:sp>
        <p:nvSpPr>
          <p:cNvPr id="11" name="Text Box 8"/>
          <p:cNvSpPr txBox="1">
            <a:spLocks noChangeArrowheads="1"/>
          </p:cNvSpPr>
          <p:nvPr>
            <p:custDataLst>
              <p:tags r:id="rId2"/>
            </p:custDataLst>
          </p:nvPr>
        </p:nvSpPr>
        <p:spPr bwMode="gray">
          <a:xfrm>
            <a:off x="2458793" y="3524799"/>
            <a:ext cx="6969128" cy="21602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Note:	Sales include inter company unless otherwise stated</a:t>
            </a:r>
          </a:p>
          <a:p>
            <a:pPr marL="534988" indent="-534988" defTabSz="762000" eaLnBrk="0" hangingPunct="0">
              <a:spcBef>
                <a:spcPts val="200"/>
              </a:spcBef>
              <a:tabLst>
                <a:tab pos="355600" algn="l"/>
              </a:tabLst>
            </a:pPr>
            <a:r>
              <a:rPr lang="en-US" sz="600" dirty="0" smtClean="0">
                <a:cs typeface="Arial" pitchFamily="34" charset="0"/>
              </a:rPr>
              <a:t>Sources:	VDD report; Monthly management accounts; Management information; KPMG analysis</a:t>
            </a:r>
            <a:endParaRPr lang="en-US" sz="600" dirty="0">
              <a:cs typeface="Arial" pitchFamily="34" charset="0"/>
            </a:endParaRPr>
          </a:p>
        </p:txBody>
      </p:sp>
      <p:sp>
        <p:nvSpPr>
          <p:cNvPr id="14" name="Textplatzhalter 2"/>
          <p:cNvSpPr txBox="1">
            <a:spLocks/>
          </p:cNvSpPr>
          <p:nvPr/>
        </p:nvSpPr>
        <p:spPr>
          <a:xfrm>
            <a:off x="2716824" y="3832612"/>
            <a:ext cx="6690370" cy="2194188"/>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300"/>
              </a:spcBef>
            </a:pPr>
            <a:r>
              <a:rPr lang="en-US" dirty="0"/>
              <a:t>Supply conditions improved as a result of the ongoing process of consolidating the supplier base and as compensation for reduced creditor days</a:t>
            </a:r>
          </a:p>
          <a:p>
            <a:pPr lvl="1">
              <a:spcBef>
                <a:spcPts val="300"/>
              </a:spcBef>
            </a:pPr>
            <a:r>
              <a:rPr lang="en-US" dirty="0"/>
              <a:t>Floor space reallocation largely reflects a switch from Multimedia to Fashion and insolvency </a:t>
            </a:r>
          </a:p>
          <a:p>
            <a:pPr lvl="1">
              <a:spcBef>
                <a:spcPts val="300"/>
              </a:spcBef>
            </a:pPr>
            <a:r>
              <a:rPr lang="en-US" dirty="0"/>
              <a:t>Reflects reductions of rebates granted to personnel and stronger central control of rebates granted by stores</a:t>
            </a:r>
          </a:p>
          <a:p>
            <a:pPr lvl="1">
              <a:spcBef>
                <a:spcPts val="300"/>
              </a:spcBef>
            </a:pPr>
            <a:r>
              <a:rPr lang="en-US" dirty="0"/>
              <a:t>Mark-downs reflect a combination of:</a:t>
            </a:r>
          </a:p>
          <a:p>
            <a:pPr lvl="2">
              <a:spcBef>
                <a:spcPts val="300"/>
              </a:spcBef>
            </a:pPr>
            <a:r>
              <a:rPr lang="en-US" dirty="0"/>
              <a:t>the decrease of overstocking in respect of store xxx</a:t>
            </a:r>
          </a:p>
          <a:p>
            <a:pPr lvl="2">
              <a:spcBef>
                <a:spcPts val="300"/>
              </a:spcBef>
            </a:pPr>
            <a:r>
              <a:rPr lang="en-US" dirty="0"/>
              <a:t>additional write-downs to clear overstocking of (mainly Fashion and Sports merchandise) caused by a lack of coordination of the purchasing strategy</a:t>
            </a:r>
          </a:p>
          <a:p>
            <a:pPr lvl="2">
              <a:spcBef>
                <a:spcPts val="300"/>
              </a:spcBef>
            </a:pPr>
            <a:r>
              <a:rPr lang="en-US" dirty="0"/>
              <a:t>clearance of old inventory</a:t>
            </a:r>
          </a:p>
          <a:p>
            <a:pPr lvl="1">
              <a:spcBef>
                <a:spcPts val="300"/>
              </a:spcBef>
            </a:pPr>
            <a:r>
              <a:rPr lang="en-US" dirty="0"/>
              <a:t>Insolvency effects largely reflect the increased proportion of older marked down products within the overall sales mix</a:t>
            </a:r>
          </a:p>
          <a:p>
            <a:pPr lvl="1"/>
            <a:endParaRPr lang="en-US" dirty="0"/>
          </a:p>
        </p:txBody>
      </p:sp>
      <p:sp>
        <p:nvSpPr>
          <p:cNvPr id="15" name="Rectangle 9"/>
          <p:cNvSpPr/>
          <p:nvPr/>
        </p:nvSpPr>
        <p:spPr>
          <a:xfrm>
            <a:off x="4021341" y="3288248"/>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16" name="Rectangle 12"/>
          <p:cNvSpPr/>
          <p:nvPr/>
        </p:nvSpPr>
        <p:spPr>
          <a:xfrm>
            <a:off x="4798085" y="3288248"/>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17" name="Rectangle 13"/>
          <p:cNvSpPr/>
          <p:nvPr/>
        </p:nvSpPr>
        <p:spPr>
          <a:xfrm>
            <a:off x="5574829" y="3288248"/>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19" name="Rectangle 14"/>
          <p:cNvSpPr/>
          <p:nvPr/>
        </p:nvSpPr>
        <p:spPr>
          <a:xfrm>
            <a:off x="6351573" y="3288248"/>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20" name="Rectangle 15"/>
          <p:cNvSpPr/>
          <p:nvPr/>
        </p:nvSpPr>
        <p:spPr>
          <a:xfrm>
            <a:off x="7128318" y="3288248"/>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21" name="Rectangle 16"/>
          <p:cNvSpPr/>
          <p:nvPr/>
        </p:nvSpPr>
        <p:spPr>
          <a:xfrm>
            <a:off x="2459912" y="3846804"/>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22" name="Rectangle 17"/>
          <p:cNvSpPr/>
          <p:nvPr/>
        </p:nvSpPr>
        <p:spPr>
          <a:xfrm>
            <a:off x="2459912" y="4192307"/>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23" name="Rectangle 18"/>
          <p:cNvSpPr/>
          <p:nvPr/>
        </p:nvSpPr>
        <p:spPr>
          <a:xfrm>
            <a:off x="2459912" y="4432187"/>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25" name="Rectangle 19"/>
          <p:cNvSpPr/>
          <p:nvPr/>
        </p:nvSpPr>
        <p:spPr>
          <a:xfrm>
            <a:off x="2459912" y="469818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26" name="Rectangle 20"/>
          <p:cNvSpPr/>
          <p:nvPr/>
        </p:nvSpPr>
        <p:spPr>
          <a:xfrm>
            <a:off x="2459912" y="5841388"/>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pic>
        <p:nvPicPr>
          <p:cNvPr id="6" name="Grafik 5"/>
          <p:cNvPicPr>
            <a:picLocks noChangeAspect="1"/>
          </p:cNvPicPr>
          <p:nvPr>
            <p:custDataLst>
              <p:tags r:id="rId3"/>
            </p:custDataLst>
          </p:nvPr>
        </p:nvPicPr>
        <p:blipFill>
          <a:blip r:embed="rId6"/>
          <a:stretch>
            <a:fillRect/>
          </a:stretch>
        </p:blipFill>
        <p:spPr>
          <a:xfrm>
            <a:off x="2101966" y="1083325"/>
            <a:ext cx="7700199" cy="2669952"/>
          </a:xfrm>
          <a:prstGeom prst="rect">
            <a:avLst/>
          </a:prstGeom>
        </p:spPr>
      </p:pic>
      <p:pic>
        <p:nvPicPr>
          <p:cNvPr id="7" name="Grafik 6"/>
          <p:cNvPicPr>
            <a:picLocks noChangeAspect="1"/>
          </p:cNvPicPr>
          <p:nvPr>
            <p:custDataLst>
              <p:tags r:id="rId4"/>
            </p:custDataLst>
          </p:nvPr>
        </p:nvPicPr>
        <p:blipFill>
          <a:blip r:embed="rId7"/>
          <a:stretch>
            <a:fillRect/>
          </a:stretch>
        </p:blipFill>
        <p:spPr>
          <a:xfrm>
            <a:off x="-2793400" y="2221024"/>
            <a:ext cx="1981372" cy="2225233"/>
          </a:xfrm>
          <a:prstGeom prst="rect">
            <a:avLst/>
          </a:prstGeom>
        </p:spPr>
      </p:pic>
    </p:spTree>
    <p:extLst>
      <p:ext uri="{BB962C8B-B14F-4D97-AF65-F5344CB8AC3E}">
        <p14:creationId xmlns:p14="http://schemas.microsoft.com/office/powerpoint/2010/main" val="8481459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The decline in adjusted EBIT in 2012 is largely driven by:</a:t>
            </a:r>
          </a:p>
          <a:p>
            <a:pPr marL="228600" indent="-228600">
              <a:buAutoNum type="arabicParenBoth"/>
            </a:pPr>
            <a:r>
              <a:rPr lang="en-US" dirty="0"/>
              <a:t>A decline in sales volume;</a:t>
            </a:r>
          </a:p>
          <a:p>
            <a:pPr marL="228600" indent="-228600"/>
            <a:r>
              <a:rPr lang="en-US" dirty="0"/>
              <a:t>partly offset by:</a:t>
            </a:r>
          </a:p>
          <a:p>
            <a:pPr marL="228600" indent="-228600">
              <a:buFont typeface="Arial" pitchFamily="34" charset="0"/>
              <a:buAutoNum type="arabicParenBoth" startAt="2"/>
            </a:pPr>
            <a:r>
              <a:rPr lang="en-US" dirty="0"/>
              <a:t>Positive impact from selling price changes and mix;</a:t>
            </a:r>
          </a:p>
          <a:p>
            <a:pPr marL="228600" indent="-228600">
              <a:buFont typeface="+mj-lt"/>
              <a:buAutoNum type="arabicParenBoth" startAt="6"/>
            </a:pPr>
            <a:r>
              <a:rPr lang="en-US" dirty="0"/>
              <a:t>Headcount reduction; and</a:t>
            </a:r>
          </a:p>
          <a:p>
            <a:pPr marL="228600" indent="-228600">
              <a:buAutoNum type="arabicParenBoth" startAt="6"/>
            </a:pPr>
            <a:r>
              <a:rPr lang="en-US" dirty="0"/>
              <a:t>Savings from the relocation of a plant </a:t>
            </a:r>
            <a:r>
              <a:rPr lang="en-US" dirty="0" smtClean="0"/>
              <a:t>to </a:t>
            </a:r>
            <a:r>
              <a:rPr lang="en-US" dirty="0"/>
              <a:t>low cost country.</a:t>
            </a:r>
          </a:p>
          <a:p>
            <a:endParaRPr lang="en-US" dirty="0"/>
          </a:p>
        </p:txBody>
      </p:sp>
      <p:sp>
        <p:nvSpPr>
          <p:cNvPr id="4" name="Titel 3"/>
          <p:cNvSpPr>
            <a:spLocks noGrp="1"/>
          </p:cNvSpPr>
          <p:nvPr>
            <p:ph type="title"/>
          </p:nvPr>
        </p:nvSpPr>
        <p:spPr/>
        <p:txBody>
          <a:bodyPr/>
          <a:lstStyle/>
          <a:p>
            <a:r>
              <a:rPr lang="en-US" dirty="0" smtClean="0"/>
              <a:t>Sample analysis – EBIT bridge</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2"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dirty="0">
                <a:solidFill>
                  <a:srgbClr val="00338D"/>
                </a:solidFill>
                <a:latin typeface="Arial"/>
                <a:cs typeface="Arial" pitchFamily="34" charset="0"/>
              </a:rPr>
              <a:t>Bridge – EBIT adjusted standalone 2011 – </a:t>
            </a:r>
            <a:r>
              <a:rPr lang="en-US" sz="900" dirty="0" smtClean="0">
                <a:solidFill>
                  <a:srgbClr val="00338D"/>
                </a:solidFill>
                <a:latin typeface="Arial"/>
                <a:cs typeface="Arial" pitchFamily="34" charset="0"/>
              </a:rPr>
              <a:t>2012</a:t>
            </a:r>
            <a:endParaRPr lang="en-US" sz="900" dirty="0">
              <a:solidFill>
                <a:srgbClr val="00338D"/>
              </a:solidFill>
              <a:latin typeface="Arial"/>
              <a:cs typeface="Arial" pitchFamily="34" charset="0"/>
            </a:endParaRPr>
          </a:p>
        </p:txBody>
      </p:sp>
      <p:sp>
        <p:nvSpPr>
          <p:cNvPr id="15" name="Rectangle 9"/>
          <p:cNvSpPr/>
          <p:nvPr/>
        </p:nvSpPr>
        <p:spPr>
          <a:xfrm>
            <a:off x="3734470" y="355930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16" name="Rectangle 12"/>
          <p:cNvSpPr/>
          <p:nvPr/>
        </p:nvSpPr>
        <p:spPr>
          <a:xfrm>
            <a:off x="4353676" y="355930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17" name="Rectangle 13"/>
          <p:cNvSpPr/>
          <p:nvPr/>
        </p:nvSpPr>
        <p:spPr>
          <a:xfrm>
            <a:off x="4972882" y="355930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19" name="Rectangle 14"/>
          <p:cNvSpPr/>
          <p:nvPr/>
        </p:nvSpPr>
        <p:spPr>
          <a:xfrm>
            <a:off x="5592088" y="355930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20" name="Rectangle 15"/>
          <p:cNvSpPr/>
          <p:nvPr/>
        </p:nvSpPr>
        <p:spPr>
          <a:xfrm>
            <a:off x="6211294" y="355930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24" name="Rectangle 15"/>
          <p:cNvSpPr/>
          <p:nvPr/>
        </p:nvSpPr>
        <p:spPr>
          <a:xfrm>
            <a:off x="6830500" y="355930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27" name="Rectangle 15"/>
          <p:cNvSpPr/>
          <p:nvPr/>
        </p:nvSpPr>
        <p:spPr>
          <a:xfrm>
            <a:off x="7449706" y="355930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28" name="Rectangle 15"/>
          <p:cNvSpPr/>
          <p:nvPr/>
        </p:nvSpPr>
        <p:spPr>
          <a:xfrm>
            <a:off x="8068910" y="355930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8</a:t>
            </a:r>
            <a:endParaRPr lang="en-US" sz="900" b="1" dirty="0"/>
          </a:p>
        </p:txBody>
      </p:sp>
      <p:graphicFrame>
        <p:nvGraphicFramePr>
          <p:cNvPr id="29" name="Table 38"/>
          <p:cNvGraphicFramePr>
            <a:graphicFrameLocks noGrp="1"/>
          </p:cNvGraphicFramePr>
          <p:nvPr>
            <p:extLst>
              <p:ext uri="{D42A27DB-BD31-4B8C-83A1-F6EECF244321}">
                <p14:modId xmlns:p14="http://schemas.microsoft.com/office/powerpoint/2010/main" val="1679855918"/>
              </p:ext>
            </p:extLst>
          </p:nvPr>
        </p:nvGraphicFramePr>
        <p:xfrm>
          <a:off x="2449828" y="3833074"/>
          <a:ext cx="3386195" cy="2180736"/>
        </p:xfrm>
        <a:graphic>
          <a:graphicData uri="http://schemas.openxmlformats.org/drawingml/2006/table">
            <a:tbl>
              <a:tblPr firstRow="1" bandRow="1">
                <a:tableStyleId>{5C22544A-7EE6-4342-B048-85BDC9FD1C3A}</a:tableStyleId>
              </a:tblPr>
              <a:tblGrid>
                <a:gridCol w="153465"/>
                <a:gridCol w="3232730"/>
              </a:tblGrid>
              <a:tr h="0">
                <a:tc>
                  <a:txBody>
                    <a:bodyPr/>
                    <a:lstStyle/>
                    <a:p>
                      <a:pPr algn="ctr">
                        <a:lnSpc>
                          <a:spcPct val="90000"/>
                        </a:lnSpc>
                        <a:spcBef>
                          <a:spcPts val="100"/>
                        </a:spcBef>
                      </a:pPr>
                      <a:r>
                        <a:rPr lang="en-GB" sz="800" u="none" noProof="0" dirty="0" smtClean="0"/>
                        <a:t>#</a:t>
                      </a:r>
                      <a:endParaRPr lang="en-GB" sz="800" u="none" noProof="0" dirty="0"/>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nSpc>
                          <a:spcPct val="90000"/>
                        </a:lnSpc>
                        <a:spcBef>
                          <a:spcPts val="100"/>
                        </a:spcBef>
                      </a:pPr>
                      <a:r>
                        <a:rPr lang="en-GB" sz="800" u="none" noProof="0" dirty="0" smtClean="0"/>
                        <a:t>Description</a:t>
                      </a:r>
                      <a:endParaRPr lang="en-GB" sz="800" u="none" noProof="0" dirty="0"/>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r>
              <a:tr h="162524">
                <a:tc>
                  <a:txBody>
                    <a:bodyPr/>
                    <a:lstStyle/>
                    <a:p>
                      <a:pPr algn="ctr">
                        <a:lnSpc>
                          <a:spcPct val="90000"/>
                        </a:lnSpc>
                        <a:spcBef>
                          <a:spcPts val="100"/>
                        </a:spcBef>
                      </a:pPr>
                      <a:r>
                        <a:rPr lang="en-GB" sz="800" b="1" u="none" noProof="0" dirty="0" smtClean="0">
                          <a:solidFill>
                            <a:schemeClr val="bg1"/>
                          </a:solidFill>
                        </a:rPr>
                        <a:t>1</a:t>
                      </a:r>
                      <a:endParaRPr lang="en-GB" sz="800" b="1" u="none" noProof="0" dirty="0">
                        <a:solidFill>
                          <a:schemeClr val="bg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indent="0">
                        <a:lnSpc>
                          <a:spcPct val="90000"/>
                        </a:lnSpc>
                        <a:spcBef>
                          <a:spcPts val="100"/>
                        </a:spcBef>
                        <a:buClr>
                          <a:srgbClr val="97989A"/>
                        </a:buClr>
                        <a:buFont typeface="Arial" pitchFamily="34" charset="0"/>
                        <a:buNone/>
                      </a:pPr>
                      <a:r>
                        <a:rPr lang="en-GB" sz="800" u="none" noProof="0" dirty="0" smtClean="0">
                          <a:solidFill>
                            <a:schemeClr val="accent2"/>
                          </a:solidFill>
                        </a:rPr>
                        <a:t>EBIT effect based on the decrease of sales volume of €36 million</a:t>
                      </a:r>
                      <a:r>
                        <a:rPr lang="en-GB" sz="800" u="none" baseline="0" noProof="0" dirty="0" smtClean="0">
                          <a:solidFill>
                            <a:schemeClr val="accent2"/>
                          </a:solidFill>
                        </a:rPr>
                        <a:t> </a:t>
                      </a:r>
                      <a:r>
                        <a:rPr lang="en-GB" sz="800" u="none" noProof="0" dirty="0" smtClean="0">
                          <a:solidFill>
                            <a:schemeClr val="accent2"/>
                          </a:solidFill>
                        </a:rPr>
                        <a:t>in 2012 at a 2011 variable</a:t>
                      </a:r>
                      <a:r>
                        <a:rPr lang="en-GB" sz="800" u="none" baseline="0" noProof="0" dirty="0" smtClean="0">
                          <a:solidFill>
                            <a:schemeClr val="accent2"/>
                          </a:solidFill>
                        </a:rPr>
                        <a:t> cost</a:t>
                      </a:r>
                      <a:r>
                        <a:rPr lang="en-GB" sz="800" u="none" noProof="0" dirty="0" smtClean="0">
                          <a:solidFill>
                            <a:schemeClr val="accent2"/>
                          </a:solidFill>
                        </a:rPr>
                        <a:t> of 45.3%.</a:t>
                      </a: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r h="0">
                <a:tc>
                  <a:txBody>
                    <a:bodyPr/>
                    <a:lstStyle/>
                    <a:p>
                      <a:pPr algn="ctr">
                        <a:lnSpc>
                          <a:spcPct val="90000"/>
                        </a:lnSpc>
                        <a:spcBef>
                          <a:spcPts val="100"/>
                        </a:spcBef>
                      </a:pPr>
                      <a:r>
                        <a:rPr lang="en-GB" sz="800" b="1" u="none" noProof="0" dirty="0" smtClean="0">
                          <a:solidFill>
                            <a:schemeClr val="bg1"/>
                          </a:solidFill>
                        </a:rPr>
                        <a:t>2</a:t>
                      </a:r>
                      <a:endParaRPr lang="en-GB" sz="800" b="1" u="none" noProof="0" dirty="0">
                        <a:solidFill>
                          <a:schemeClr val="bg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indent="0">
                        <a:lnSpc>
                          <a:spcPct val="90000"/>
                        </a:lnSpc>
                        <a:spcBef>
                          <a:spcPts val="100"/>
                        </a:spcBef>
                        <a:buClr>
                          <a:srgbClr val="97989A"/>
                        </a:buClr>
                        <a:buFont typeface="Arial" pitchFamily="34" charset="0"/>
                        <a:buNone/>
                      </a:pPr>
                      <a:r>
                        <a:rPr lang="en-GB" sz="800" u="none" kern="1200" noProof="0" dirty="0" smtClean="0">
                          <a:solidFill>
                            <a:schemeClr val="accent1"/>
                          </a:solidFill>
                          <a:latin typeface="+mn-lt"/>
                          <a:ea typeface="+mn-ea"/>
                          <a:cs typeface="+mn-cs"/>
                        </a:rPr>
                        <a:t>EBIT effect from overall selling price changes </a:t>
                      </a:r>
                      <a:r>
                        <a:rPr lang="en-GB" sz="800" u="none" kern="1200" baseline="0" noProof="0" dirty="0" smtClean="0">
                          <a:solidFill>
                            <a:schemeClr val="accent1"/>
                          </a:solidFill>
                          <a:latin typeface="+mn-lt"/>
                          <a:ea typeface="+mn-ea"/>
                          <a:cs typeface="+mn-cs"/>
                        </a:rPr>
                        <a:t>of third party sales and favourable mix effect from less “low-margin customer” projects.</a:t>
                      </a:r>
                      <a:endParaRPr lang="en-GB" sz="800" u="none" kern="1200" noProof="0" dirty="0">
                        <a:solidFill>
                          <a:schemeClr val="accent1"/>
                        </a:solidFill>
                        <a:latin typeface="+mn-lt"/>
                        <a:ea typeface="+mn-ea"/>
                        <a:cs typeface="+mn-cs"/>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r h="216000">
                <a:tc>
                  <a:txBody>
                    <a:bodyPr/>
                    <a:lstStyle/>
                    <a:p>
                      <a:pPr algn="ctr">
                        <a:lnSpc>
                          <a:spcPct val="90000"/>
                        </a:lnSpc>
                        <a:spcBef>
                          <a:spcPts val="100"/>
                        </a:spcBef>
                      </a:pPr>
                      <a:r>
                        <a:rPr lang="en-GB" sz="800" b="1" u="none" noProof="0" dirty="0" smtClean="0">
                          <a:solidFill>
                            <a:schemeClr val="bg1"/>
                          </a:solidFill>
                        </a:rPr>
                        <a:t>3</a:t>
                      </a:r>
                      <a:endParaRPr lang="en-GB" sz="800" b="1" u="none" noProof="0" dirty="0">
                        <a:solidFill>
                          <a:schemeClr val="bg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indent="0">
                        <a:lnSpc>
                          <a:spcPct val="90000"/>
                        </a:lnSpc>
                        <a:spcBef>
                          <a:spcPts val="100"/>
                        </a:spcBef>
                        <a:buClr>
                          <a:srgbClr val="97989A"/>
                        </a:buClr>
                        <a:buFont typeface="Arial" pitchFamily="34" charset="0"/>
                        <a:buNone/>
                      </a:pPr>
                      <a:r>
                        <a:rPr lang="en-GB" sz="800" u="none" noProof="0" dirty="0" smtClean="0">
                          <a:solidFill>
                            <a:schemeClr val="accent1"/>
                          </a:solidFill>
                        </a:rPr>
                        <a:t>Savings resulting</a:t>
                      </a:r>
                      <a:r>
                        <a:rPr lang="en-GB" sz="800" u="none" baseline="0" noProof="0" dirty="0" smtClean="0">
                          <a:solidFill>
                            <a:schemeClr val="accent1"/>
                          </a:solidFill>
                        </a:rPr>
                        <a:t> from supplier negotiations / supplier optimization.</a:t>
                      </a:r>
                      <a:endParaRPr lang="en-GB" sz="800" u="none" noProof="0" dirty="0">
                        <a:solidFill>
                          <a:schemeClr val="accent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r h="0">
                <a:tc>
                  <a:txBody>
                    <a:bodyPr/>
                    <a:lstStyle/>
                    <a:p>
                      <a:pPr algn="ctr">
                        <a:lnSpc>
                          <a:spcPct val="90000"/>
                        </a:lnSpc>
                        <a:spcBef>
                          <a:spcPts val="100"/>
                        </a:spcBef>
                      </a:pPr>
                      <a:r>
                        <a:rPr lang="en-GB" sz="800" b="1" u="none" noProof="0" dirty="0" smtClean="0">
                          <a:solidFill>
                            <a:schemeClr val="bg1"/>
                          </a:solidFill>
                        </a:rPr>
                        <a:t>4</a:t>
                      </a:r>
                      <a:endParaRPr lang="en-GB" sz="800" b="1" u="none" noProof="0" dirty="0">
                        <a:solidFill>
                          <a:schemeClr val="bg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indent="0">
                        <a:lnSpc>
                          <a:spcPct val="90000"/>
                        </a:lnSpc>
                        <a:spcBef>
                          <a:spcPts val="100"/>
                        </a:spcBef>
                        <a:buClr>
                          <a:srgbClr val="97989A"/>
                        </a:buClr>
                        <a:buFont typeface="Arial" pitchFamily="34" charset="0"/>
                        <a:buNone/>
                      </a:pPr>
                      <a:r>
                        <a:rPr lang="en-GB" sz="800" u="none" noProof="0" dirty="0" smtClean="0">
                          <a:solidFill>
                            <a:schemeClr val="accent1"/>
                          </a:solidFill>
                        </a:rPr>
                        <a:t>Savings resulting from redesigning existing products and improving production</a:t>
                      </a:r>
                      <a:r>
                        <a:rPr lang="en-GB" sz="800" u="none" baseline="0" noProof="0" dirty="0" smtClean="0">
                          <a:solidFill>
                            <a:schemeClr val="accent1"/>
                          </a:solidFill>
                        </a:rPr>
                        <a:t> lines and packaging.</a:t>
                      </a:r>
                      <a:endParaRPr lang="en-GB" sz="800" u="none" noProof="0" dirty="0">
                        <a:solidFill>
                          <a:schemeClr val="accent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r h="216000">
                <a:tc>
                  <a:txBody>
                    <a:bodyPr/>
                    <a:lstStyle/>
                    <a:p>
                      <a:pPr algn="ctr">
                        <a:lnSpc>
                          <a:spcPct val="90000"/>
                        </a:lnSpc>
                        <a:spcBef>
                          <a:spcPts val="100"/>
                        </a:spcBef>
                      </a:pPr>
                      <a:r>
                        <a:rPr lang="en-GB" sz="800" b="1" u="none" noProof="0" dirty="0" smtClean="0">
                          <a:solidFill>
                            <a:schemeClr val="bg1"/>
                          </a:solidFill>
                        </a:rPr>
                        <a:t>5</a:t>
                      </a:r>
                      <a:endParaRPr lang="en-GB" sz="800" b="1" u="none" noProof="0" dirty="0">
                        <a:solidFill>
                          <a:schemeClr val="bg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r>
                        <a:rPr lang="en-GB" sz="800" u="none" noProof="0" dirty="0" smtClean="0">
                          <a:solidFill>
                            <a:schemeClr val="accent2"/>
                          </a:solidFill>
                        </a:rPr>
                        <a:t>Negative EBIT effect resulting from</a:t>
                      </a:r>
                      <a:r>
                        <a:rPr lang="en-GB" sz="800" u="none" baseline="0" noProof="0" dirty="0" smtClean="0">
                          <a:solidFill>
                            <a:schemeClr val="accent2"/>
                          </a:solidFill>
                        </a:rPr>
                        <a:t> overall salary </a:t>
                      </a:r>
                      <a:r>
                        <a:rPr lang="en-GB" sz="800" u="none" kern="1200" noProof="0" dirty="0" smtClean="0">
                          <a:solidFill>
                            <a:schemeClr val="accent2"/>
                          </a:solidFill>
                          <a:latin typeface="+mn-lt"/>
                          <a:ea typeface="+mn-ea"/>
                          <a:cs typeface="+mn-cs"/>
                        </a:rPr>
                        <a:t>increase at 3.5%.</a:t>
                      </a: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r h="0">
                <a:tc>
                  <a:txBody>
                    <a:bodyPr/>
                    <a:lstStyle/>
                    <a:p>
                      <a:pPr algn="ctr">
                        <a:lnSpc>
                          <a:spcPct val="90000"/>
                        </a:lnSpc>
                        <a:spcBef>
                          <a:spcPts val="100"/>
                        </a:spcBef>
                      </a:pPr>
                      <a:r>
                        <a:rPr lang="en-US" sz="800" b="1" u="none" noProof="0" dirty="0" smtClean="0">
                          <a:solidFill>
                            <a:schemeClr val="bg1"/>
                          </a:solidFill>
                        </a:rPr>
                        <a:t>7</a:t>
                      </a:r>
                      <a:endParaRPr lang="en-US" sz="800" b="1" u="none" noProof="0" dirty="0">
                        <a:solidFill>
                          <a:schemeClr val="bg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indent="0">
                        <a:lnSpc>
                          <a:spcPct val="90000"/>
                        </a:lnSpc>
                        <a:spcBef>
                          <a:spcPts val="100"/>
                        </a:spcBef>
                        <a:buClr>
                          <a:srgbClr val="97989A"/>
                        </a:buClr>
                        <a:buFont typeface="Arial" pitchFamily="34" charset="0"/>
                        <a:buNone/>
                      </a:pPr>
                      <a:r>
                        <a:rPr lang="en-US" sz="800" u="none" baseline="0" noProof="0" dirty="0" smtClean="0">
                          <a:solidFill>
                            <a:schemeClr val="accent1"/>
                          </a:solidFill>
                        </a:rPr>
                        <a:t>Savings from shifting the manufacturing to low cost countries (in particular related to lower average salary levels).</a:t>
                      </a:r>
                      <a:endParaRPr lang="en-US" sz="800" u="none" noProof="0" dirty="0">
                        <a:solidFill>
                          <a:schemeClr val="accent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r h="0">
                <a:tc>
                  <a:txBody>
                    <a:bodyPr/>
                    <a:lstStyle/>
                    <a:p>
                      <a:pPr algn="ctr">
                        <a:lnSpc>
                          <a:spcPct val="90000"/>
                        </a:lnSpc>
                        <a:spcBef>
                          <a:spcPts val="100"/>
                        </a:spcBef>
                      </a:pPr>
                      <a:r>
                        <a:rPr lang="en-US" sz="800" b="1" u="none" noProof="0" dirty="0" smtClean="0">
                          <a:solidFill>
                            <a:schemeClr val="bg1"/>
                          </a:solidFill>
                        </a:rPr>
                        <a:t>8</a:t>
                      </a:r>
                      <a:endParaRPr lang="en-US" sz="800" b="1" u="none" noProof="0" dirty="0">
                        <a:solidFill>
                          <a:schemeClr val="bg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indent="0">
                        <a:lnSpc>
                          <a:spcPct val="90000"/>
                        </a:lnSpc>
                        <a:spcBef>
                          <a:spcPts val="100"/>
                        </a:spcBef>
                        <a:buClr>
                          <a:srgbClr val="97989A"/>
                        </a:buClr>
                        <a:buFont typeface="Arial" pitchFamily="34" charset="0"/>
                        <a:buNone/>
                      </a:pPr>
                      <a:r>
                        <a:rPr lang="en-US" sz="800" u="none" baseline="0" noProof="0" dirty="0" smtClean="0">
                          <a:solidFill>
                            <a:schemeClr val="accent1"/>
                          </a:solidFill>
                        </a:rPr>
                        <a:t>Other cost savings mainly related to overall fixed cost reduction (€2.0 million) and indirect cost saving due to plant relocation to low cost country (€0.5 million).</a:t>
                      </a:r>
                      <a:endParaRPr lang="en-US" sz="800" u="none" noProof="0" dirty="0">
                        <a:solidFill>
                          <a:schemeClr val="accent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aphicFrame>
        <p:nvGraphicFramePr>
          <p:cNvPr id="30" name="Table 32"/>
          <p:cNvGraphicFramePr>
            <a:graphicFrameLocks noGrp="1"/>
          </p:cNvGraphicFramePr>
          <p:nvPr>
            <p:extLst>
              <p:ext uri="{D42A27DB-BD31-4B8C-83A1-F6EECF244321}">
                <p14:modId xmlns:p14="http://schemas.microsoft.com/office/powerpoint/2010/main" val="737037119"/>
              </p:ext>
            </p:extLst>
          </p:nvPr>
        </p:nvGraphicFramePr>
        <p:xfrm>
          <a:off x="6030856" y="3833074"/>
          <a:ext cx="3386194" cy="2197728"/>
        </p:xfrm>
        <a:graphic>
          <a:graphicData uri="http://schemas.openxmlformats.org/drawingml/2006/table">
            <a:tbl>
              <a:tblPr firstRow="1" bandRow="1">
                <a:tableStyleId>{5C22544A-7EE6-4342-B048-85BDC9FD1C3A}</a:tableStyleId>
              </a:tblPr>
              <a:tblGrid>
                <a:gridCol w="205692"/>
                <a:gridCol w="3180502"/>
              </a:tblGrid>
              <a:tr h="0">
                <a:tc>
                  <a:txBody>
                    <a:bodyPr/>
                    <a:lstStyle/>
                    <a:p>
                      <a:pPr algn="ctr">
                        <a:lnSpc>
                          <a:spcPct val="90000"/>
                        </a:lnSpc>
                        <a:spcBef>
                          <a:spcPts val="100"/>
                        </a:spcBef>
                      </a:pPr>
                      <a:r>
                        <a:rPr lang="en-US" sz="800" u="none" noProof="0" dirty="0" smtClean="0"/>
                        <a:t>#</a:t>
                      </a:r>
                      <a:endParaRPr lang="en-US" sz="800" u="none" noProof="0" dirty="0"/>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nSpc>
                          <a:spcPct val="90000"/>
                        </a:lnSpc>
                        <a:spcBef>
                          <a:spcPts val="100"/>
                        </a:spcBef>
                      </a:pPr>
                      <a:r>
                        <a:rPr lang="en-US" sz="800" u="none" noProof="0" dirty="0" smtClean="0"/>
                        <a:t>Description</a:t>
                      </a:r>
                      <a:endParaRPr lang="en-US" sz="800" u="none" noProof="0" dirty="0"/>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r>
              <a:tr h="2016000">
                <a:tc>
                  <a:txBody>
                    <a:bodyPr/>
                    <a:lstStyle/>
                    <a:p>
                      <a:pPr algn="ctr">
                        <a:lnSpc>
                          <a:spcPct val="90000"/>
                        </a:lnSpc>
                        <a:spcBef>
                          <a:spcPts val="100"/>
                        </a:spcBef>
                      </a:pPr>
                      <a:r>
                        <a:rPr lang="en-US" sz="800" b="1" u="none" noProof="0" dirty="0" smtClean="0">
                          <a:solidFill>
                            <a:schemeClr val="bg1"/>
                          </a:solidFill>
                        </a:rPr>
                        <a:t>6</a:t>
                      </a:r>
                      <a:endParaRPr lang="en-US" sz="800" b="1" u="none" noProof="0" dirty="0">
                        <a:solidFill>
                          <a:schemeClr val="bg1"/>
                        </a:solidFill>
                      </a:endParaRPr>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r>
                        <a:rPr lang="en-US" sz="800" u="none" baseline="0" noProof="0" dirty="0" smtClean="0">
                          <a:solidFill>
                            <a:schemeClr val="accent1"/>
                          </a:solidFill>
                        </a:rPr>
                        <a:t>Cost savings due to headcount reduction (for variable production workforce: over proportionate reduction, i.e. higher than sales decrease).</a:t>
                      </a:r>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smtClean="0"/>
                    </a:p>
                    <a:p>
                      <a:pPr marL="0" marR="0" indent="0" algn="l" defTabSz="914400" rtl="0" eaLnBrk="1" fontAlgn="auto" latinLnBrk="0" hangingPunct="1">
                        <a:lnSpc>
                          <a:spcPct val="90000"/>
                        </a:lnSpc>
                        <a:spcBef>
                          <a:spcPts val="100"/>
                        </a:spcBef>
                        <a:spcAft>
                          <a:spcPts val="0"/>
                        </a:spcAft>
                        <a:buClr>
                          <a:srgbClr val="97989A"/>
                        </a:buClr>
                        <a:buSzTx/>
                        <a:buFont typeface="Arial" pitchFamily="34" charset="0"/>
                        <a:buNone/>
                        <a:tabLst/>
                        <a:defRPr/>
                      </a:pPr>
                      <a:endParaRPr lang="en-US" sz="800" u="none" noProof="0" dirty="0"/>
                    </a:p>
                  </a:txBody>
                  <a:tcPr marL="36000" marR="36000" marT="36000"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sp>
        <p:nvSpPr>
          <p:cNvPr id="31" name="Text Box 8"/>
          <p:cNvSpPr txBox="1">
            <a:spLocks noChangeArrowheads="1"/>
          </p:cNvSpPr>
          <p:nvPr>
            <p:custDataLst>
              <p:tags r:id="rId2"/>
            </p:custDataLst>
          </p:nvPr>
        </p:nvSpPr>
        <p:spPr bwMode="gray">
          <a:xfrm>
            <a:off x="2447922" y="3703987"/>
            <a:ext cx="3600450"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Management information</a:t>
            </a:r>
            <a:endParaRPr lang="en-US" sz="600" dirty="0">
              <a:latin typeface="Arial"/>
              <a:cs typeface="Arial" pitchFamily="34" charset="0"/>
            </a:endParaRPr>
          </a:p>
        </p:txBody>
      </p:sp>
      <p:grpSp>
        <p:nvGrpSpPr>
          <p:cNvPr id="35" name="Gruppieren 55"/>
          <p:cNvGrpSpPr/>
          <p:nvPr/>
        </p:nvGrpSpPr>
        <p:grpSpPr>
          <a:xfrm>
            <a:off x="3513607" y="1516468"/>
            <a:ext cx="4992219" cy="227244"/>
            <a:chOff x="3312290" y="1272865"/>
            <a:chExt cx="5407060" cy="386344"/>
          </a:xfrm>
        </p:grpSpPr>
        <p:sp>
          <p:nvSpPr>
            <p:cNvPr id="36" name="Right Brace 17"/>
            <p:cNvSpPr/>
            <p:nvPr/>
          </p:nvSpPr>
          <p:spPr>
            <a:xfrm rot="16200000">
              <a:off x="5946998" y="-1113143"/>
              <a:ext cx="137644" cy="5407060"/>
            </a:xfrm>
            <a:prstGeom prst="rightBrace">
              <a:avLst>
                <a:gd name="adj1" fmla="val 5883"/>
                <a:gd name="adj2" fmla="val 5006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2"/>
                </a:solidFill>
              </a:endParaRPr>
            </a:p>
          </p:txBody>
        </p:sp>
        <p:sp>
          <p:nvSpPr>
            <p:cNvPr id="37" name="TextBox 19"/>
            <p:cNvSpPr txBox="1"/>
            <p:nvPr/>
          </p:nvSpPr>
          <p:spPr>
            <a:xfrm>
              <a:off x="5317001" y="1272865"/>
              <a:ext cx="1339200" cy="209305"/>
            </a:xfrm>
            <a:prstGeom prst="rect">
              <a:avLst/>
            </a:prstGeom>
            <a:noFill/>
          </p:spPr>
          <p:txBody>
            <a:bodyPr wrap="square" lIns="0" tIns="0" rIns="0" bIns="0" rtlCol="0">
              <a:spAutoFit/>
            </a:bodyPr>
            <a:lstStyle/>
            <a:p>
              <a:pPr algn="ctr"/>
              <a:r>
                <a:rPr lang="en-US" sz="800" b="1" dirty="0" smtClean="0">
                  <a:solidFill>
                    <a:schemeClr val="tx2"/>
                  </a:solidFill>
                  <a:latin typeface="Arial" pitchFamily="34" charset="0"/>
                  <a:cs typeface="Arial" pitchFamily="34" charset="0"/>
                </a:rPr>
                <a:t>Delta - €6.7 Mio.</a:t>
              </a:r>
              <a:endParaRPr lang="en-US" sz="800" i="1" dirty="0" smtClean="0">
                <a:solidFill>
                  <a:schemeClr val="tx2"/>
                </a:solidFill>
                <a:latin typeface="Arial" pitchFamily="34" charset="0"/>
                <a:cs typeface="Arial" pitchFamily="34" charset="0"/>
              </a:endParaRPr>
            </a:p>
          </p:txBody>
        </p:sp>
      </p:grpSp>
      <p:pic>
        <p:nvPicPr>
          <p:cNvPr id="3" name="Grafik 2"/>
          <p:cNvPicPr>
            <a:picLocks noChangeAspect="1"/>
          </p:cNvPicPr>
          <p:nvPr>
            <p:custDataLst>
              <p:tags r:id="rId3"/>
            </p:custDataLst>
          </p:nvPr>
        </p:nvPicPr>
        <p:blipFill rotWithShape="1">
          <a:blip r:embed="rId13"/>
          <a:srcRect l="2399" r="18259" b="37358"/>
          <a:stretch/>
        </p:blipFill>
        <p:spPr>
          <a:xfrm>
            <a:off x="2447365" y="1942266"/>
            <a:ext cx="6965576" cy="1622878"/>
          </a:xfrm>
          <a:prstGeom prst="rect">
            <a:avLst/>
          </a:prstGeom>
        </p:spPr>
      </p:pic>
      <p:grpSp>
        <p:nvGrpSpPr>
          <p:cNvPr id="43" name="Group 2"/>
          <p:cNvGrpSpPr/>
          <p:nvPr>
            <p:custDataLst>
              <p:tags r:id="rId4"/>
            </p:custDataLst>
          </p:nvPr>
        </p:nvGrpSpPr>
        <p:grpSpPr>
          <a:xfrm>
            <a:off x="3528900" y="1774449"/>
            <a:ext cx="4333147" cy="1735109"/>
            <a:chOff x="348952" y="5561012"/>
            <a:chExt cx="3761435" cy="1624013"/>
          </a:xfrm>
        </p:grpSpPr>
        <p:sp>
          <p:nvSpPr>
            <p:cNvPr id="44"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b="1" dirty="0" smtClean="0"/>
                <a:t>Sales</a:t>
              </a:r>
            </a:p>
            <a:p>
              <a:pPr algn="ctr" defTabSz="762000" eaLnBrk="0" hangingPunct="0"/>
              <a:r>
                <a:rPr lang="en-US" sz="800" i="1" dirty="0" smtClean="0"/>
                <a:t>-€13.4 Mio. </a:t>
              </a:r>
            </a:p>
            <a:p>
              <a:pPr algn="ctr" defTabSz="762000" eaLnBrk="0" hangingPunct="0"/>
              <a:endParaRPr lang="en-US" sz="800" dirty="0"/>
            </a:p>
          </p:txBody>
        </p:sp>
        <p:sp>
          <p:nvSpPr>
            <p:cNvPr id="45" name="Rectangle 2"/>
            <p:cNvSpPr>
              <a:spLocks noChangeArrowheads="1"/>
            </p:cNvSpPr>
            <p:nvPr>
              <p:custDataLst>
                <p:tags r:id="rId10"/>
              </p:custDataLst>
            </p:nvPr>
          </p:nvSpPr>
          <p:spPr bwMode="auto">
            <a:xfrm>
              <a:off x="1430097" y="5561012"/>
              <a:ext cx="1069975" cy="1624013"/>
            </a:xfrm>
            <a:prstGeom prst="rect">
              <a:avLst/>
            </a:prstGeom>
            <a:noFill/>
            <a:ln w="6350" algn="ctr">
              <a:solidFill>
                <a:srgbClr val="EAAA00"/>
              </a:solidFill>
              <a:miter lim="800000"/>
              <a:headEnd type="none" w="sm" len="sm"/>
              <a:tailEnd type="none" w="sm" len="sm"/>
            </a:ln>
            <a:effectLst/>
          </p:spPr>
          <p:txBody>
            <a:bodyPr wrap="none" lIns="54000" tIns="54000" rIns="54000" bIns="54000"/>
            <a:lstStyle/>
            <a:p>
              <a:pPr algn="ctr" defTabSz="762000" eaLnBrk="0" hangingPunct="0"/>
              <a:r>
                <a:rPr lang="en-US" sz="800" b="1" dirty="0" smtClean="0"/>
                <a:t>Material costs</a:t>
              </a:r>
            </a:p>
            <a:p>
              <a:pPr algn="ctr" defTabSz="762000" eaLnBrk="0" hangingPunct="0"/>
              <a:r>
                <a:rPr lang="en-US" sz="800" i="1" dirty="0" smtClean="0"/>
                <a:t>+€1.4 Mio. </a:t>
              </a:r>
              <a:endParaRPr lang="en-US" sz="800" i="1" dirty="0"/>
            </a:p>
          </p:txBody>
        </p:sp>
        <p:sp>
          <p:nvSpPr>
            <p:cNvPr id="46" name="Rectangle 2"/>
            <p:cNvSpPr>
              <a:spLocks noChangeArrowheads="1"/>
            </p:cNvSpPr>
            <p:nvPr>
              <p:custDataLst>
                <p:tags r:id="rId11"/>
              </p:custDataLst>
            </p:nvPr>
          </p:nvSpPr>
          <p:spPr bwMode="auto">
            <a:xfrm>
              <a:off x="2511243" y="5561012"/>
              <a:ext cx="159914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b="1" dirty="0" smtClean="0"/>
                <a:t>Personnel costs</a:t>
              </a:r>
            </a:p>
            <a:p>
              <a:pPr algn="ctr" defTabSz="762000" eaLnBrk="0" hangingPunct="0"/>
              <a:r>
                <a:rPr lang="en-US" sz="800" i="1" dirty="0" smtClean="0"/>
                <a:t>+€2.1 Mio.</a:t>
              </a:r>
              <a:endParaRPr lang="en-US" sz="800" i="1" dirty="0"/>
            </a:p>
          </p:txBody>
        </p:sp>
      </p:grpSp>
      <p:sp>
        <p:nvSpPr>
          <p:cNvPr id="47" name="Text Box 8"/>
          <p:cNvSpPr txBox="1">
            <a:spLocks noChangeArrowheads="1"/>
          </p:cNvSpPr>
          <p:nvPr>
            <p:custDataLst>
              <p:tags r:id="rId5"/>
            </p:custDataLst>
          </p:nvPr>
        </p:nvSpPr>
        <p:spPr bwMode="gray">
          <a:xfrm>
            <a:off x="2457175" y="6069605"/>
            <a:ext cx="6969128" cy="216726"/>
          </a:xfrm>
          <a:prstGeom prst="rect">
            <a:avLst/>
          </a:prstGeom>
          <a:solidFill>
            <a:srgbClr val="BC204B"/>
          </a:solidFill>
          <a:ln w="6350">
            <a:noFill/>
            <a:miter lim="800000"/>
            <a:headEnd type="none" w="sm" len="sm"/>
            <a:tailEnd type="none" w="sm" len="sm"/>
          </a:ln>
          <a:effectLst/>
        </p:spPr>
        <p:txBody>
          <a:bodyPr wrap="square" lIns="53975" tIns="53975" rIns="53975" bIns="53975" anchor="b">
            <a:noAutofit/>
          </a:bodyPr>
          <a:lstStyle/>
          <a:p>
            <a:pPr marL="534988" indent="-534988" defTabSz="762000" eaLnBrk="0" hangingPunct="0">
              <a:spcBef>
                <a:spcPts val="200"/>
              </a:spcBef>
              <a:tabLst>
                <a:tab pos="355600" algn="l"/>
              </a:tabLst>
            </a:pPr>
            <a:r>
              <a:rPr lang="en-US" sz="700" dirty="0">
                <a:solidFill>
                  <a:schemeClr val="bg1"/>
                </a:solidFill>
                <a:cs typeface="Arial" pitchFamily="34" charset="0"/>
              </a:rPr>
              <a:t>Note:	A bridge graph as presented above can generally only be generated in cooperation with target controlling</a:t>
            </a:r>
          </a:p>
        </p:txBody>
      </p:sp>
      <p:pic>
        <p:nvPicPr>
          <p:cNvPr id="9" name="Grafik 8"/>
          <p:cNvPicPr>
            <a:picLocks noChangeAspect="1"/>
          </p:cNvPicPr>
          <p:nvPr>
            <p:custDataLst>
              <p:tags r:id="rId6"/>
            </p:custDataLst>
          </p:nvPr>
        </p:nvPicPr>
        <p:blipFill>
          <a:blip r:embed="rId14"/>
          <a:stretch>
            <a:fillRect/>
          </a:stretch>
        </p:blipFill>
        <p:spPr>
          <a:xfrm>
            <a:off x="6295429" y="4481456"/>
            <a:ext cx="3027963" cy="1395934"/>
          </a:xfrm>
          <a:prstGeom prst="rect">
            <a:avLst/>
          </a:prstGeom>
        </p:spPr>
      </p:pic>
      <p:sp>
        <p:nvSpPr>
          <p:cNvPr id="32" name="Ellipse 31"/>
          <p:cNvSpPr/>
          <p:nvPr/>
        </p:nvSpPr>
        <p:spPr>
          <a:xfrm>
            <a:off x="6024683" y="3024188"/>
            <a:ext cx="576283" cy="15157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700" dirty="0" smtClean="0">
                <a:solidFill>
                  <a:schemeClr val="bg1"/>
                </a:solidFill>
              </a:rPr>
              <a:t>(4.0)</a:t>
            </a:r>
          </a:p>
        </p:txBody>
      </p:sp>
      <p:pic>
        <p:nvPicPr>
          <p:cNvPr id="7" name="Grafik 6"/>
          <p:cNvPicPr>
            <a:picLocks noChangeAspect="1"/>
          </p:cNvPicPr>
          <p:nvPr>
            <p:custDataLst>
              <p:tags r:id="rId7"/>
            </p:custDataLst>
          </p:nvPr>
        </p:nvPicPr>
        <p:blipFill>
          <a:blip r:embed="rId15"/>
          <a:stretch>
            <a:fillRect/>
          </a:stretch>
        </p:blipFill>
        <p:spPr>
          <a:xfrm>
            <a:off x="-2793400" y="2260647"/>
            <a:ext cx="1981372" cy="2225233"/>
          </a:xfrm>
          <a:prstGeom prst="rect">
            <a:avLst/>
          </a:prstGeom>
        </p:spPr>
      </p:pic>
      <p:pic>
        <p:nvPicPr>
          <p:cNvPr id="11" name="Grafik 10"/>
          <p:cNvPicPr>
            <a:picLocks noChangeAspect="1"/>
          </p:cNvPicPr>
          <p:nvPr>
            <p:custDataLst>
              <p:tags r:id="rId8"/>
            </p:custDataLst>
          </p:nvPr>
        </p:nvPicPr>
        <p:blipFill>
          <a:blip r:embed="rId16"/>
          <a:stretch>
            <a:fillRect/>
          </a:stretch>
        </p:blipFill>
        <p:spPr>
          <a:xfrm>
            <a:off x="-2793400" y="2858033"/>
            <a:ext cx="1975275" cy="2225233"/>
          </a:xfrm>
          <a:prstGeom prst="rect">
            <a:avLst/>
          </a:prstGeom>
        </p:spPr>
      </p:pic>
    </p:spTree>
    <p:extLst>
      <p:ext uri="{BB962C8B-B14F-4D97-AF65-F5344CB8AC3E}">
        <p14:creationId xmlns:p14="http://schemas.microsoft.com/office/powerpoint/2010/main" val="35500874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3447437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smtClean="0"/>
              <a:t>From a rolling last twelve months (LTM) perspective, sales and gross margin are behind the 2013 forecast.</a:t>
            </a:r>
          </a:p>
          <a:p>
            <a:r>
              <a:rPr lang="en-US" dirty="0" smtClean="0"/>
              <a:t>Achieving 2013 forecast EBITDA margin appears particularly challenging given the recent rolling LTM trend.</a:t>
            </a:r>
          </a:p>
          <a:p>
            <a:endParaRPr lang="en-US" dirty="0"/>
          </a:p>
        </p:txBody>
      </p:sp>
      <p:sp>
        <p:nvSpPr>
          <p:cNvPr id="4" name="Titel 3"/>
          <p:cNvSpPr>
            <a:spLocks noGrp="1"/>
          </p:cNvSpPr>
          <p:nvPr>
            <p:ph type="title"/>
          </p:nvPr>
        </p:nvSpPr>
        <p:spPr/>
        <p:txBody>
          <a:bodyPr/>
          <a:lstStyle/>
          <a:p>
            <a:r>
              <a:rPr lang="en-US" dirty="0" smtClean="0"/>
              <a:t>Sample analysis – Sales and margin trend analysis</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2"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Trend analysis - Rolling LTM sales, 2012 - YTD13</a:t>
            </a:r>
          </a:p>
        </p:txBody>
      </p:sp>
      <p:sp>
        <p:nvSpPr>
          <p:cNvPr id="15" name="Text Placeholder 12"/>
          <p:cNvSpPr txBox="1">
            <a:spLocks/>
          </p:cNvSpPr>
          <p:nvPr>
            <p:custDataLst>
              <p:tags r:id="rId2"/>
            </p:custDataLst>
          </p:nvPr>
        </p:nvSpPr>
        <p:spPr>
          <a:xfrm>
            <a:off x="2447922" y="383032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Trend analysis - Rolling LTM gross margin, 2012 - YTD13</a:t>
            </a:r>
          </a:p>
        </p:txBody>
      </p:sp>
      <p:sp>
        <p:nvSpPr>
          <p:cNvPr id="16" name="Text Box 8"/>
          <p:cNvSpPr txBox="1">
            <a:spLocks noChangeArrowheads="1"/>
          </p:cNvSpPr>
          <p:nvPr>
            <p:custDataLst>
              <p:tags r:id="rId3"/>
            </p:custDataLst>
          </p:nvPr>
        </p:nvSpPr>
        <p:spPr bwMode="gray">
          <a:xfrm>
            <a:off x="2450039" y="5995559"/>
            <a:ext cx="3600450"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Note:	Sales include inter company unless otherwise stated</a:t>
            </a:r>
          </a:p>
          <a:p>
            <a:pPr marL="534988" indent="-534988" defTabSz="762000" eaLnBrk="0" hangingPunct="0">
              <a:spcBef>
                <a:spcPts val="200"/>
              </a:spcBef>
              <a:tabLst>
                <a:tab pos="355600" algn="l"/>
              </a:tabLst>
            </a:pPr>
            <a:r>
              <a:rPr lang="en-US" sz="600" dirty="0" smtClean="0">
                <a:cs typeface="Arial" pitchFamily="34" charset="0"/>
              </a:rPr>
              <a:t>Sources:	VDD report; Monthly management accounts; Management information; KPMG analysis</a:t>
            </a:r>
            <a:endParaRPr lang="en-US" sz="600" dirty="0">
              <a:cs typeface="Arial" pitchFamily="34" charset="0"/>
            </a:endParaRPr>
          </a:p>
        </p:txBody>
      </p:sp>
      <p:sp>
        <p:nvSpPr>
          <p:cNvPr id="24" name="Text Box 8"/>
          <p:cNvSpPr txBox="1">
            <a:spLocks noChangeArrowheads="1"/>
          </p:cNvSpPr>
          <p:nvPr>
            <p:custDataLst>
              <p:tags r:id="rId4"/>
            </p:custDataLst>
          </p:nvPr>
        </p:nvSpPr>
        <p:spPr bwMode="gray">
          <a:xfrm>
            <a:off x="6024643" y="1422400"/>
            <a:ext cx="3382551" cy="991398"/>
          </a:xfrm>
          <a:prstGeom prst="rect">
            <a:avLst/>
          </a:prstGeom>
          <a:solidFill>
            <a:srgbClr val="BC204B"/>
          </a:solidFill>
          <a:ln w="6350">
            <a:noFill/>
            <a:miter lim="800000"/>
            <a:headEnd type="none" w="sm" len="sm"/>
            <a:tailEnd type="none" w="sm" len="sm"/>
          </a:ln>
          <a:effectLst/>
        </p:spPr>
        <p:txBody>
          <a:bodyPr wrap="square" lIns="53975" tIns="53975" rIns="53975" bIns="53975" anchor="b">
            <a:noAutofit/>
          </a:bodyPr>
          <a:lstStyle/>
          <a:p>
            <a:pPr marL="358775" indent="-358775" defTabSz="762000" eaLnBrk="0" hangingPunct="0">
              <a:spcBef>
                <a:spcPts val="200"/>
              </a:spcBef>
              <a:tabLst>
                <a:tab pos="358775" algn="l"/>
              </a:tabLst>
            </a:pPr>
            <a:r>
              <a:rPr lang="en-US" sz="700" dirty="0">
                <a:solidFill>
                  <a:schemeClr val="bg1"/>
                </a:solidFill>
                <a:cs typeface="Arial" pitchFamily="34" charset="0"/>
              </a:rPr>
              <a:t>Note:	A trend analysis should illustrate the business’s historical growth (or decline) and whether and to what extent such trend can be expected to continue. </a:t>
            </a:r>
            <a:endParaRPr lang="en-US" sz="700" dirty="0" smtClean="0">
              <a:solidFill>
                <a:schemeClr val="bg1"/>
              </a:solidFill>
              <a:cs typeface="Arial" pitchFamily="34" charset="0"/>
            </a:endParaRPr>
          </a:p>
          <a:p>
            <a:pPr marL="358775" indent="-358775" defTabSz="762000" eaLnBrk="0" hangingPunct="0">
              <a:spcBef>
                <a:spcPts val="200"/>
              </a:spcBef>
              <a:tabLst>
                <a:tab pos="358775" algn="l"/>
              </a:tabLst>
            </a:pPr>
            <a:r>
              <a:rPr lang="en-US" sz="700" dirty="0">
                <a:solidFill>
                  <a:schemeClr val="bg1"/>
                </a:solidFill>
                <a:cs typeface="Arial" pitchFamily="34" charset="0"/>
              </a:rPr>
              <a:t>	</a:t>
            </a:r>
            <a:r>
              <a:rPr lang="en-US" sz="700" dirty="0" smtClean="0">
                <a:solidFill>
                  <a:schemeClr val="bg1"/>
                </a:solidFill>
                <a:cs typeface="Arial" pitchFamily="34" charset="0"/>
              </a:rPr>
              <a:t>An </a:t>
            </a:r>
            <a:r>
              <a:rPr lang="en-US" sz="700" dirty="0">
                <a:solidFill>
                  <a:schemeClr val="bg1"/>
                </a:solidFill>
                <a:cs typeface="Arial" pitchFamily="34" charset="0"/>
              </a:rPr>
              <a:t>LTM (last 12 months) presentation can be helpful to show sales trends when month on month growth is impacted by seasonality, but the downside is that changes in trends (e.g. decline in sales after a period of growth or sales decline coming to a halt) will be less visible compared to a month on month analysis. </a:t>
            </a:r>
          </a:p>
        </p:txBody>
      </p:sp>
      <p:cxnSp>
        <p:nvCxnSpPr>
          <p:cNvPr id="26" name="Straight Arrow Connector 41"/>
          <p:cNvCxnSpPr>
            <a:stCxn id="28" idx="1"/>
          </p:cNvCxnSpPr>
          <p:nvPr/>
        </p:nvCxnSpPr>
        <p:spPr>
          <a:xfrm flipH="1" flipV="1">
            <a:off x="5590902" y="2003997"/>
            <a:ext cx="895477" cy="1485981"/>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41"/>
          <p:cNvCxnSpPr>
            <a:stCxn id="28" idx="1"/>
          </p:cNvCxnSpPr>
          <p:nvPr/>
        </p:nvCxnSpPr>
        <p:spPr>
          <a:xfrm flipH="1">
            <a:off x="5590902" y="3489978"/>
            <a:ext cx="895477" cy="759804"/>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8" name="Rectangle 4"/>
          <p:cNvSpPr>
            <a:spLocks noChangeArrowheads="1"/>
          </p:cNvSpPr>
          <p:nvPr>
            <p:custDataLst>
              <p:tags r:id="rId5"/>
            </p:custDataLst>
          </p:nvPr>
        </p:nvSpPr>
        <p:spPr bwMode="gray">
          <a:xfrm>
            <a:off x="6486379" y="3328876"/>
            <a:ext cx="1525487" cy="322203"/>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FY13 </a:t>
            </a:r>
            <a:r>
              <a:rPr lang="en-US" sz="700" dirty="0">
                <a:solidFill>
                  <a:schemeClr val="bg1"/>
                </a:solidFill>
              </a:rPr>
              <a:t>full year forecast amount</a:t>
            </a:r>
          </a:p>
        </p:txBody>
      </p:sp>
      <p:pic>
        <p:nvPicPr>
          <p:cNvPr id="3" name="Grafik 2"/>
          <p:cNvPicPr>
            <a:picLocks noChangeAspect="1"/>
          </p:cNvPicPr>
          <p:nvPr>
            <p:custDataLst>
              <p:tags r:id="rId6"/>
            </p:custDataLst>
          </p:nvPr>
        </p:nvPicPr>
        <p:blipFill rotWithShape="1">
          <a:blip r:embed="rId13"/>
          <a:srcRect l="1240" t="11011" r="34336" b="16700"/>
          <a:stretch/>
        </p:blipFill>
        <p:spPr>
          <a:xfrm>
            <a:off x="2447108" y="3997234"/>
            <a:ext cx="3492137" cy="2020389"/>
          </a:xfrm>
          <a:prstGeom prst="rect">
            <a:avLst/>
          </a:prstGeom>
        </p:spPr>
      </p:pic>
      <p:pic>
        <p:nvPicPr>
          <p:cNvPr id="11" name="Grafik 10"/>
          <p:cNvPicPr>
            <a:picLocks noChangeAspect="1"/>
          </p:cNvPicPr>
          <p:nvPr>
            <p:custDataLst>
              <p:tags r:id="rId7"/>
            </p:custDataLst>
          </p:nvPr>
        </p:nvPicPr>
        <p:blipFill rotWithShape="1">
          <a:blip r:embed="rId14"/>
          <a:srcRect l="3169" r="49361" b="28840"/>
          <a:stretch/>
        </p:blipFill>
        <p:spPr>
          <a:xfrm>
            <a:off x="2438400" y="1642605"/>
            <a:ext cx="3396343" cy="1988869"/>
          </a:xfrm>
          <a:prstGeom prst="rect">
            <a:avLst/>
          </a:prstGeom>
        </p:spPr>
      </p:pic>
      <p:sp>
        <p:nvSpPr>
          <p:cNvPr id="29" name="Rounded Rectangle 2"/>
          <p:cNvSpPr/>
          <p:nvPr>
            <p:custDataLst>
              <p:tags r:id="rId8"/>
            </p:custDataLst>
          </p:nvPr>
        </p:nvSpPr>
        <p:spPr>
          <a:xfrm rot="5400000">
            <a:off x="5063967" y="1477062"/>
            <a:ext cx="210032" cy="84383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0" name="Rounded Rectangle 2"/>
          <p:cNvSpPr/>
          <p:nvPr>
            <p:custDataLst>
              <p:tags r:id="rId9"/>
            </p:custDataLst>
          </p:nvPr>
        </p:nvSpPr>
        <p:spPr>
          <a:xfrm rot="5400000">
            <a:off x="5063967" y="3932879"/>
            <a:ext cx="210032" cy="84383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8" name="Grafik 7"/>
          <p:cNvPicPr>
            <a:picLocks noChangeAspect="1"/>
          </p:cNvPicPr>
          <p:nvPr>
            <p:custDataLst>
              <p:tags r:id="rId10"/>
            </p:custDataLst>
          </p:nvPr>
        </p:nvPicPr>
        <p:blipFill>
          <a:blip r:embed="rId15"/>
          <a:stretch>
            <a:fillRect/>
          </a:stretch>
        </p:blipFill>
        <p:spPr>
          <a:xfrm>
            <a:off x="-2772347" y="3759053"/>
            <a:ext cx="1999661" cy="2225233"/>
          </a:xfrm>
          <a:prstGeom prst="rect">
            <a:avLst/>
          </a:prstGeom>
        </p:spPr>
      </p:pic>
      <p:pic>
        <p:nvPicPr>
          <p:cNvPr id="10" name="Grafik 9"/>
          <p:cNvPicPr>
            <a:picLocks noChangeAspect="1"/>
          </p:cNvPicPr>
          <p:nvPr>
            <p:custDataLst>
              <p:tags r:id="rId11"/>
            </p:custDataLst>
          </p:nvPr>
        </p:nvPicPr>
        <p:blipFill>
          <a:blip r:embed="rId16"/>
          <a:stretch>
            <a:fillRect/>
          </a:stretch>
        </p:blipFill>
        <p:spPr>
          <a:xfrm>
            <a:off x="-2793400" y="529988"/>
            <a:ext cx="1981372" cy="2225233"/>
          </a:xfrm>
          <a:prstGeom prst="rect">
            <a:avLst/>
          </a:prstGeom>
        </p:spPr>
      </p:pic>
    </p:spTree>
    <p:extLst>
      <p:ext uri="{BB962C8B-B14F-4D97-AF65-F5344CB8AC3E}">
        <p14:creationId xmlns:p14="http://schemas.microsoft.com/office/powerpoint/2010/main" val="2713201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At a group level, company YTD13 trading results are in line with budget although below the comparable prior year period due to higher SG&amp;A expenses. </a:t>
            </a:r>
          </a:p>
          <a:p>
            <a:r>
              <a:rPr lang="en-US" dirty="0"/>
              <a:t>Order intake and order backlog are however significantly behind forecast which may have implications for the achievability of the full year forecast.</a:t>
            </a:r>
          </a:p>
          <a:p>
            <a:r>
              <a:rPr lang="en-US" dirty="0"/>
              <a:t>The YTD sales shortfall in the two largest sales countries, Norway (-15.5%) and Finland &amp; Russia (-12.3%) was offset by a significant surplus in the USA due to projects being carried out earlier than expected in the </a:t>
            </a:r>
            <a:r>
              <a:rPr lang="en-US" dirty="0" smtClean="0"/>
              <a:t>budget.</a:t>
            </a:r>
            <a:endParaRPr lang="en-US" dirty="0"/>
          </a:p>
        </p:txBody>
      </p:sp>
      <p:sp>
        <p:nvSpPr>
          <p:cNvPr id="4" name="Titel 3"/>
          <p:cNvSpPr>
            <a:spLocks noGrp="1"/>
          </p:cNvSpPr>
          <p:nvPr>
            <p:ph type="title"/>
          </p:nvPr>
        </p:nvSpPr>
        <p:spPr/>
        <p:txBody>
          <a:bodyPr/>
          <a:lstStyle/>
          <a:p>
            <a:r>
              <a:rPr lang="en-US" dirty="0" smtClean="0"/>
              <a:t>Sample analysis – Current trading (cost of sales method)</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20" name="Textplatzhalter 2"/>
          <p:cNvSpPr>
            <a:spLocks noGrp="1"/>
          </p:cNvSpPr>
          <p:nvPr>
            <p:ph type="body" sz="quarter" idx="12"/>
          </p:nvPr>
        </p:nvSpPr>
        <p:spPr>
          <a:xfrm>
            <a:off x="6028690" y="1422400"/>
            <a:ext cx="3402000" cy="4604400"/>
          </a:xfrm>
        </p:spPr>
        <p:txBody>
          <a:bodyPr/>
          <a:lstStyle/>
          <a:p>
            <a:pPr>
              <a:spcAft>
                <a:spcPts val="500"/>
              </a:spcAft>
            </a:pPr>
            <a:r>
              <a:rPr lang="en-US" dirty="0"/>
              <a:t>Current trading overview</a:t>
            </a:r>
          </a:p>
          <a:p>
            <a:pPr lvl="2">
              <a:spcAft>
                <a:spcPts val="500"/>
              </a:spcAft>
            </a:pPr>
            <a:r>
              <a:rPr lang="en-US" dirty="0"/>
              <a:t>YTD13 </a:t>
            </a:r>
            <a:r>
              <a:rPr lang="en-US" dirty="0" smtClean="0"/>
              <a:t>gross profit </a:t>
            </a:r>
            <a:r>
              <a:rPr lang="en-US" dirty="0"/>
              <a:t>of €17.2 million and EBITDA of €3.9 million are broadly in line with the YTD13 forecast. This result is a mixed effect of lower sales in Norway, Finland &amp; Russia due to project postponements offset by early project deliveries in USA.</a:t>
            </a:r>
          </a:p>
          <a:p>
            <a:pPr lvl="2">
              <a:spcAft>
                <a:spcPts val="500"/>
              </a:spcAft>
            </a:pPr>
            <a:r>
              <a:rPr lang="en-US" dirty="0"/>
              <a:t>Gross profit margin is slightly behind budget (-0.3pp) primarily due to subcontracting costs paid for a postponed project in Norway.</a:t>
            </a:r>
          </a:p>
          <a:p>
            <a:pPr lvl="2">
              <a:spcAft>
                <a:spcPts val="500"/>
              </a:spcAft>
            </a:pPr>
            <a:r>
              <a:rPr lang="en-US" dirty="0"/>
              <a:t>The EBITDA margin of 8.0% is in line with budget but behind the prior year level of 9.4%. This is due to €0.9 million higher SG&amp;A costs for sales personnel used for the ramp-up of the After Sales business.</a:t>
            </a:r>
          </a:p>
          <a:p>
            <a:pPr>
              <a:spcAft>
                <a:spcPts val="500"/>
              </a:spcAft>
            </a:pPr>
            <a:r>
              <a:rPr lang="en-US" dirty="0"/>
              <a:t>FY2013 Forecast</a:t>
            </a:r>
          </a:p>
          <a:p>
            <a:pPr lvl="2">
              <a:spcAft>
                <a:spcPts val="500"/>
              </a:spcAft>
            </a:pPr>
            <a:r>
              <a:rPr lang="en-US" dirty="0"/>
              <a:t>Management commented that the FY2013 forecast of €162.1 million and EBITDA of €</a:t>
            </a:r>
            <a:r>
              <a:rPr lang="en-US" dirty="0" smtClean="0"/>
              <a:t>17.2 </a:t>
            </a:r>
            <a:r>
              <a:rPr lang="en-US" dirty="0"/>
              <a:t>million is now more challenging based on the </a:t>
            </a:r>
            <a:r>
              <a:rPr lang="en-US" dirty="0" smtClean="0"/>
              <a:t>lower </a:t>
            </a:r>
            <a:r>
              <a:rPr lang="en-US" dirty="0"/>
              <a:t>than planned order intake in YTD April but it still considers this to be achievable. We note that the FY2013 forecast was already adjusted downwards by €2.1 million based on Q1 trading results, to reflect the lower sales in Norway and recent project losses in Benelux. </a:t>
            </a:r>
          </a:p>
          <a:p>
            <a:pPr lvl="2">
              <a:spcAft>
                <a:spcPts val="500"/>
              </a:spcAft>
            </a:pPr>
            <a:r>
              <a:rPr lang="en-US" dirty="0"/>
              <a:t>Visibility on the outturn from the order backlog is unfortunately low due to the nature of company’s business which often involves deliveries on short notice (in particular in the Products &amp; Prefabrication business).</a:t>
            </a:r>
          </a:p>
          <a:p>
            <a:pPr lvl="2">
              <a:spcAft>
                <a:spcPts val="500"/>
              </a:spcAft>
            </a:pPr>
            <a:r>
              <a:rPr lang="en-US" dirty="0"/>
              <a:t>Key will be the development in company’s main market Norway which is covered in a separate section of this report. </a:t>
            </a:r>
          </a:p>
          <a:p>
            <a:pPr lvl="1"/>
            <a:endParaRPr lang="en-US" dirty="0"/>
          </a:p>
        </p:txBody>
      </p:sp>
      <p:pic>
        <p:nvPicPr>
          <p:cNvPr id="9" name="Grafik 8"/>
          <p:cNvPicPr>
            <a:picLocks/>
          </p:cNvPicPr>
          <p:nvPr>
            <p:custDataLst>
              <p:tags r:id="rId1"/>
            </p:custDataLst>
          </p:nvPr>
        </p:nvPicPr>
        <p:blipFill>
          <a:blip r:embed="rId5"/>
          <a:stretch>
            <a:fillRect/>
          </a:stretch>
        </p:blipFill>
        <p:spPr>
          <a:xfrm>
            <a:off x="2446338" y="1422400"/>
            <a:ext cx="3416554" cy="2174670"/>
          </a:xfrm>
          <a:prstGeom prst="rect">
            <a:avLst/>
          </a:prstGeom>
        </p:spPr>
      </p:pic>
      <p:sp>
        <p:nvSpPr>
          <p:cNvPr id="25" name="Text Box 8"/>
          <p:cNvSpPr txBox="1">
            <a:spLocks noChangeArrowheads="1"/>
          </p:cNvSpPr>
          <p:nvPr>
            <p:custDataLst>
              <p:tags r:id="rId2"/>
            </p:custDataLst>
          </p:nvPr>
        </p:nvSpPr>
        <p:spPr bwMode="gray">
          <a:xfrm>
            <a:off x="2446338" y="3597431"/>
            <a:ext cx="3416554"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DRI 1.14.4.2.67, 1.14.4.2.67, 1.18.2.3, Deloitte VDD, KPMG analysis</a:t>
            </a:r>
            <a:r>
              <a:rPr lang="en-US" sz="600" dirty="0" smtClean="0">
                <a:latin typeface="Arial"/>
                <a:cs typeface="Arial" pitchFamily="34" charset="0"/>
              </a:rPr>
              <a:t>	</a:t>
            </a:r>
            <a:endParaRPr lang="en-US" sz="600" dirty="0">
              <a:latin typeface="Arial"/>
              <a:cs typeface="Arial" pitchFamily="34" charset="0"/>
            </a:endParaRPr>
          </a:p>
        </p:txBody>
      </p:sp>
      <p:pic>
        <p:nvPicPr>
          <p:cNvPr id="6" name="Grafik 5"/>
          <p:cNvPicPr>
            <a:picLocks noChangeAspect="1"/>
          </p:cNvPicPr>
          <p:nvPr>
            <p:custDataLst>
              <p:tags r:id="rId3"/>
            </p:custDataLst>
          </p:nvPr>
        </p:nvPicPr>
        <p:blipFill>
          <a:blip r:embed="rId6"/>
          <a:stretch>
            <a:fillRect/>
          </a:stretch>
        </p:blipFill>
        <p:spPr>
          <a:xfrm>
            <a:off x="-2793400" y="2468665"/>
            <a:ext cx="1975275" cy="2225233"/>
          </a:xfrm>
          <a:prstGeom prst="rect">
            <a:avLst/>
          </a:prstGeom>
        </p:spPr>
      </p:pic>
    </p:spTree>
    <p:extLst>
      <p:ext uri="{BB962C8B-B14F-4D97-AF65-F5344CB8AC3E}">
        <p14:creationId xmlns:p14="http://schemas.microsoft.com/office/powerpoint/2010/main" val="30739807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smtClean="0"/>
              <a:t>Given that YTD13 sales are behind budget and prior year, combined with the order backlog also behind YTD in previous years, there is a risk that the 2013 forecast will not be achieved.</a:t>
            </a:r>
          </a:p>
          <a:p>
            <a:r>
              <a:rPr lang="en-US" dirty="0" smtClean="0"/>
              <a:t>Management commented that some customers such as ABC are ahead of prior year and budget, while others such as DEF are ahead of prior year but behind budget.</a:t>
            </a:r>
            <a:endParaRPr lang="en-US" dirty="0"/>
          </a:p>
        </p:txBody>
      </p:sp>
      <p:sp>
        <p:nvSpPr>
          <p:cNvPr id="4" name="Titel 3"/>
          <p:cNvSpPr>
            <a:spLocks noGrp="1"/>
          </p:cNvSpPr>
          <p:nvPr>
            <p:ph type="title"/>
          </p:nvPr>
        </p:nvSpPr>
        <p:spPr/>
        <p:txBody>
          <a:bodyPr/>
          <a:lstStyle/>
          <a:p>
            <a:r>
              <a:rPr lang="en-US" dirty="0" smtClean="0"/>
              <a:t>Sample analysis – Current trading </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1"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 bridge, YTD April 2013 to 2013 </a:t>
            </a:r>
            <a:r>
              <a:rPr lang="en-US" sz="900" kern="0" dirty="0" smtClean="0">
                <a:latin typeface="Arial" panose="020B0604020202020204" pitchFamily="34" charset="0"/>
                <a:cs typeface="Arial" panose="020B0604020202020204" pitchFamily="34" charset="0"/>
              </a:rPr>
              <a:t>forecast</a:t>
            </a:r>
            <a:endParaRPr lang="en-US" sz="900" kern="0" dirty="0">
              <a:latin typeface="Arial" panose="020B0604020202020204" pitchFamily="34" charset="0"/>
              <a:cs typeface="Arial" panose="020B0604020202020204" pitchFamily="34" charset="0"/>
            </a:endParaRPr>
          </a:p>
        </p:txBody>
      </p:sp>
      <p:pic>
        <p:nvPicPr>
          <p:cNvPr id="6" name="Grafik 5"/>
          <p:cNvPicPr>
            <a:picLocks noChangeAspect="1"/>
          </p:cNvPicPr>
          <p:nvPr>
            <p:custDataLst>
              <p:tags r:id="rId2"/>
            </p:custDataLst>
          </p:nvPr>
        </p:nvPicPr>
        <p:blipFill rotWithShape="1">
          <a:blip r:embed="rId11"/>
          <a:srcRect l="5104" t="19094" r="4480" b="17082"/>
          <a:stretch/>
        </p:blipFill>
        <p:spPr>
          <a:xfrm>
            <a:off x="2446338" y="2502625"/>
            <a:ext cx="6958149" cy="1689463"/>
          </a:xfrm>
          <a:prstGeom prst="rect">
            <a:avLst/>
          </a:prstGeom>
        </p:spPr>
      </p:pic>
      <p:sp>
        <p:nvSpPr>
          <p:cNvPr id="15" name="Rectangle 4"/>
          <p:cNvSpPr>
            <a:spLocks noChangeArrowheads="1"/>
          </p:cNvSpPr>
          <p:nvPr>
            <p:custDataLst>
              <p:tags r:id="rId3"/>
            </p:custDataLst>
          </p:nvPr>
        </p:nvSpPr>
        <p:spPr bwMode="gray">
          <a:xfrm>
            <a:off x="5556068" y="2403565"/>
            <a:ext cx="853441" cy="391870"/>
          </a:xfrm>
          <a:prstGeom prst="rect">
            <a:avLst/>
          </a:prstGeom>
          <a:solidFill>
            <a:schemeClr val="accent4"/>
          </a:solidFill>
          <a:ln w="6350">
            <a:solidFill>
              <a:schemeClr val="accent4"/>
            </a:solidFill>
            <a:miter lim="800000"/>
            <a:headEnd/>
            <a:tailEnd/>
          </a:ln>
          <a:effectLst/>
        </p:spPr>
        <p:txBody>
          <a:bodyPr lIns="36000" tIns="54000" rIns="36000" bIns="54000" anchor="t" anchorCtr="1"/>
          <a:lstStyle/>
          <a:p>
            <a:pPr algn="ctr" defTabSz="762000" eaLnBrk="0" hangingPunct="0">
              <a:lnSpc>
                <a:spcPct val="90000"/>
              </a:lnSpc>
            </a:pPr>
            <a:r>
              <a:rPr lang="en-US" sz="700" dirty="0">
                <a:solidFill>
                  <a:schemeClr val="bg1"/>
                </a:solidFill>
              </a:rPr>
              <a:t>General products</a:t>
            </a:r>
            <a:r>
              <a:rPr lang="en-US" sz="700" dirty="0" smtClean="0">
                <a:solidFill>
                  <a:schemeClr val="bg1"/>
                </a:solidFill>
              </a:rPr>
              <a:t>/</a:t>
            </a:r>
            <a:br>
              <a:rPr lang="en-US" sz="700" dirty="0" smtClean="0">
                <a:solidFill>
                  <a:schemeClr val="bg1"/>
                </a:solidFill>
              </a:rPr>
            </a:br>
            <a:r>
              <a:rPr lang="en-US" sz="700" dirty="0" smtClean="0">
                <a:solidFill>
                  <a:schemeClr val="bg1"/>
                </a:solidFill>
              </a:rPr>
              <a:t>business </a:t>
            </a:r>
            <a:r>
              <a:rPr lang="en-US" sz="700" dirty="0">
                <a:solidFill>
                  <a:schemeClr val="bg1"/>
                </a:solidFill>
              </a:rPr>
              <a:t>usually on short notice.</a:t>
            </a:r>
          </a:p>
        </p:txBody>
      </p:sp>
      <p:sp>
        <p:nvSpPr>
          <p:cNvPr id="16" name="Rectangle 4"/>
          <p:cNvSpPr>
            <a:spLocks noChangeArrowheads="1"/>
          </p:cNvSpPr>
          <p:nvPr>
            <p:custDataLst>
              <p:tags r:id="rId4"/>
            </p:custDataLst>
          </p:nvPr>
        </p:nvSpPr>
        <p:spPr bwMode="gray">
          <a:xfrm>
            <a:off x="3327128" y="1676368"/>
            <a:ext cx="2006917" cy="1418343"/>
          </a:xfrm>
          <a:prstGeom prst="rect">
            <a:avLst/>
          </a:prstGeom>
          <a:solidFill>
            <a:schemeClr val="accent4"/>
          </a:solidFill>
          <a:ln w="6350">
            <a:solidFill>
              <a:schemeClr val="accent4"/>
            </a:solidFill>
            <a:miter lim="800000"/>
            <a:headEnd/>
            <a:tailEnd/>
          </a:ln>
          <a:effectLst/>
        </p:spPr>
        <p:txBody>
          <a:bodyPr lIns="54000" tIns="54000" rIns="54000" bIns="54000" anchor="t" anchorCtr="0"/>
          <a:lstStyle/>
          <a:p>
            <a:pPr defTabSz="762000" eaLnBrk="0" hangingPunct="0"/>
            <a:r>
              <a:rPr lang="en-US" sz="700" b="1" dirty="0" smtClean="0">
                <a:solidFill>
                  <a:schemeClr val="bg1"/>
                </a:solidFill>
                <a:cs typeface="Arial" pitchFamily="34" charset="0"/>
              </a:rPr>
              <a:t>Backlog comparison, YTD April</a:t>
            </a:r>
            <a:endParaRPr lang="en-US" sz="700" b="1" dirty="0">
              <a:solidFill>
                <a:schemeClr val="bg1"/>
              </a:solidFill>
              <a:cs typeface="Arial" pitchFamily="34" charset="0"/>
            </a:endParaRPr>
          </a:p>
        </p:txBody>
      </p:sp>
      <p:sp>
        <p:nvSpPr>
          <p:cNvPr id="18" name="Rectangle 4"/>
          <p:cNvSpPr>
            <a:spLocks noChangeArrowheads="1"/>
          </p:cNvSpPr>
          <p:nvPr>
            <p:custDataLst>
              <p:tags r:id="rId5"/>
            </p:custDataLst>
          </p:nvPr>
        </p:nvSpPr>
        <p:spPr bwMode="gray">
          <a:xfrm>
            <a:off x="6226628" y="1856060"/>
            <a:ext cx="853441" cy="483263"/>
          </a:xfrm>
          <a:prstGeom prst="rect">
            <a:avLst/>
          </a:prstGeom>
          <a:solidFill>
            <a:schemeClr val="accent4"/>
          </a:solidFill>
          <a:ln w="6350">
            <a:solidFill>
              <a:schemeClr val="accent4"/>
            </a:solidFill>
            <a:miter lim="800000"/>
            <a:headEnd/>
            <a:tailEnd/>
          </a:ln>
          <a:effectLst/>
        </p:spPr>
        <p:txBody>
          <a:bodyPr lIns="36000" tIns="54000" rIns="36000" bIns="54000" anchor="t" anchorCtr="1"/>
          <a:lstStyle/>
          <a:p>
            <a:pPr algn="ctr" defTabSz="762000" eaLnBrk="0" hangingPunct="0">
              <a:lnSpc>
                <a:spcPct val="90000"/>
              </a:lnSpc>
            </a:pPr>
            <a:r>
              <a:rPr lang="en-US" sz="700" dirty="0">
                <a:solidFill>
                  <a:schemeClr val="bg1"/>
                </a:solidFill>
              </a:rPr>
              <a:t>Primarily driven by XYZ (cranes) and UVW (general business</a:t>
            </a:r>
            <a:r>
              <a:rPr lang="en-US" sz="700" dirty="0" smtClean="0">
                <a:solidFill>
                  <a:schemeClr val="bg1"/>
                </a:solidFill>
              </a:rPr>
              <a:t>).</a:t>
            </a:r>
            <a:endParaRPr lang="en-US" sz="700" dirty="0">
              <a:solidFill>
                <a:schemeClr val="bg1"/>
              </a:solidFill>
            </a:endParaRPr>
          </a:p>
        </p:txBody>
      </p:sp>
      <p:cxnSp>
        <p:nvCxnSpPr>
          <p:cNvPr id="19" name="Straight Arrow Connector 41"/>
          <p:cNvCxnSpPr>
            <a:stCxn id="15" idx="2"/>
          </p:cNvCxnSpPr>
          <p:nvPr/>
        </p:nvCxnSpPr>
        <p:spPr>
          <a:xfrm>
            <a:off x="5982789" y="2795434"/>
            <a:ext cx="0" cy="21600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41"/>
          <p:cNvCxnSpPr>
            <a:stCxn id="18" idx="2"/>
          </p:cNvCxnSpPr>
          <p:nvPr/>
        </p:nvCxnSpPr>
        <p:spPr>
          <a:xfrm flipH="1">
            <a:off x="6653348" y="2339323"/>
            <a:ext cx="1" cy="43200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3" name="Grafik 22"/>
          <p:cNvPicPr>
            <a:picLocks noChangeAspect="1"/>
          </p:cNvPicPr>
          <p:nvPr>
            <p:custDataLst>
              <p:tags r:id="rId6"/>
            </p:custDataLst>
          </p:nvPr>
        </p:nvPicPr>
        <p:blipFill rotWithShape="1">
          <a:blip r:embed="rId12"/>
          <a:srcRect l="9651" t="32627" r="64281" b="22651"/>
          <a:stretch/>
        </p:blipFill>
        <p:spPr>
          <a:xfrm>
            <a:off x="3327128" y="1889759"/>
            <a:ext cx="2006917" cy="1204952"/>
          </a:xfrm>
          <a:prstGeom prst="rect">
            <a:avLst/>
          </a:prstGeom>
        </p:spPr>
      </p:pic>
      <p:cxnSp>
        <p:nvCxnSpPr>
          <p:cNvPr id="27" name="Straight Arrow Connector 41"/>
          <p:cNvCxnSpPr>
            <a:stCxn id="23" idx="2"/>
          </p:cNvCxnSpPr>
          <p:nvPr/>
        </p:nvCxnSpPr>
        <p:spPr>
          <a:xfrm>
            <a:off x="4330587" y="3094711"/>
            <a:ext cx="887702" cy="368721"/>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0" name="Text Box 8"/>
          <p:cNvSpPr txBox="1">
            <a:spLocks noChangeArrowheads="1"/>
          </p:cNvSpPr>
          <p:nvPr>
            <p:custDataLst>
              <p:tags r:id="rId7"/>
            </p:custDataLst>
          </p:nvPr>
        </p:nvSpPr>
        <p:spPr bwMode="gray">
          <a:xfrm>
            <a:off x="2454167" y="4236156"/>
            <a:ext cx="3816424"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Note:	Sales include inter company unless otherwise stated; </a:t>
            </a:r>
            <a:r>
              <a:rPr lang="en-US" sz="600" u="sng" dirty="0" smtClean="0">
                <a:cs typeface="Arial" pitchFamily="34" charset="0"/>
              </a:rPr>
              <a:t>YTD = year to date April; 13B = Budget FY2013</a:t>
            </a:r>
          </a:p>
          <a:p>
            <a:pPr marL="534988" indent="-534988" defTabSz="762000" eaLnBrk="0" hangingPunct="0">
              <a:spcBef>
                <a:spcPts val="200"/>
              </a:spcBef>
              <a:tabLst>
                <a:tab pos="355600" algn="l"/>
              </a:tabLst>
            </a:pPr>
            <a:r>
              <a:rPr lang="en-US" sz="600" dirty="0" smtClean="0">
                <a:cs typeface="Arial" pitchFamily="34" charset="0"/>
              </a:rPr>
              <a:t>Sources:	VDD report; Monthly management accounts; Management information; KPMG analysis</a:t>
            </a:r>
            <a:endParaRPr lang="en-US" sz="600" dirty="0">
              <a:cs typeface="Arial" pitchFamily="34" charset="0"/>
            </a:endParaRPr>
          </a:p>
        </p:txBody>
      </p:sp>
      <p:pic>
        <p:nvPicPr>
          <p:cNvPr id="7" name="Grafik 6"/>
          <p:cNvPicPr>
            <a:picLocks noChangeAspect="1"/>
          </p:cNvPicPr>
          <p:nvPr>
            <p:custDataLst>
              <p:tags r:id="rId8"/>
            </p:custDataLst>
          </p:nvPr>
        </p:nvPicPr>
        <p:blipFill>
          <a:blip r:embed="rId13"/>
          <a:stretch>
            <a:fillRect/>
          </a:stretch>
        </p:blipFill>
        <p:spPr>
          <a:xfrm>
            <a:off x="-2793400" y="2232453"/>
            <a:ext cx="1981372" cy="2225233"/>
          </a:xfrm>
          <a:prstGeom prst="rect">
            <a:avLst/>
          </a:prstGeom>
        </p:spPr>
      </p:pic>
      <p:pic>
        <p:nvPicPr>
          <p:cNvPr id="10" name="Grafik 9"/>
          <p:cNvPicPr>
            <a:picLocks noChangeAspect="1"/>
          </p:cNvPicPr>
          <p:nvPr>
            <p:custDataLst>
              <p:tags r:id="rId9"/>
            </p:custDataLst>
          </p:nvPr>
        </p:nvPicPr>
        <p:blipFill>
          <a:blip r:embed="rId14"/>
          <a:stretch>
            <a:fillRect/>
          </a:stretch>
        </p:blipFill>
        <p:spPr>
          <a:xfrm>
            <a:off x="-2793400" y="4632767"/>
            <a:ext cx="2017951" cy="2225233"/>
          </a:xfrm>
          <a:prstGeom prst="rect">
            <a:avLst/>
          </a:prstGeom>
        </p:spPr>
      </p:pic>
    </p:spTree>
    <p:extLst>
      <p:ext uri="{BB962C8B-B14F-4D97-AF65-F5344CB8AC3E}">
        <p14:creationId xmlns:p14="http://schemas.microsoft.com/office/powerpoint/2010/main" val="41184957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custDataLst>
              <p:tags r:id="rId1"/>
            </p:custDataLst>
          </p:nvPr>
        </p:nvPicPr>
        <p:blipFill rotWithShape="1">
          <a:blip r:embed="rId11"/>
          <a:srcRect l="2140" t="4237" r="7813" b="16698"/>
          <a:stretch/>
        </p:blipFill>
        <p:spPr>
          <a:xfrm>
            <a:off x="2446020" y="1600200"/>
            <a:ext cx="6972300" cy="2209800"/>
          </a:xfrm>
          <a:prstGeom prst="rect">
            <a:avLst/>
          </a:prstGeom>
        </p:spPr>
      </p:pic>
      <p:sp>
        <p:nvSpPr>
          <p:cNvPr id="2" name="Textplatzhalter 1"/>
          <p:cNvSpPr>
            <a:spLocks noGrp="1"/>
          </p:cNvSpPr>
          <p:nvPr>
            <p:ph type="body" sz="quarter" idx="10"/>
          </p:nvPr>
        </p:nvSpPr>
        <p:spPr/>
        <p:txBody>
          <a:bodyPr/>
          <a:lstStyle/>
          <a:p>
            <a:r>
              <a:rPr lang="en-US" dirty="0"/>
              <a:t>Order intake in 2011 amounted to €67.2 million compared to €55.9 million in 2010 representing an increase of 20% (despite the big Syria and Algeria orders in Q4 2010).</a:t>
            </a:r>
          </a:p>
          <a:p>
            <a:r>
              <a:rPr lang="en-US" dirty="0"/>
              <a:t>The order backlog at 31 December 2011 was higher than the previous year (excluding the large Syria and Algeria orders received in 4Q 2010).</a:t>
            </a:r>
          </a:p>
          <a:p>
            <a:r>
              <a:rPr lang="en-US" dirty="0"/>
              <a:t>According to management, order intake in 2011 is based on a wider customer basis with nearly all sales per individual customer being smaller than €1.0 million.</a:t>
            </a:r>
          </a:p>
        </p:txBody>
      </p:sp>
      <p:sp>
        <p:nvSpPr>
          <p:cNvPr id="4" name="Titel 3"/>
          <p:cNvSpPr>
            <a:spLocks noGrp="1"/>
          </p:cNvSpPr>
          <p:nvPr>
            <p:ph type="title"/>
          </p:nvPr>
        </p:nvSpPr>
        <p:spPr/>
        <p:txBody>
          <a:bodyPr/>
          <a:lstStyle/>
          <a:p>
            <a:r>
              <a:rPr lang="en-US" dirty="0" smtClean="0"/>
              <a:t>Sample analysis – Order intake and order backlog</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1"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Development of order intake backlog 2009 to 2011</a:t>
            </a:r>
          </a:p>
        </p:txBody>
      </p:sp>
      <p:sp>
        <p:nvSpPr>
          <p:cNvPr id="17" name="Text Box 8"/>
          <p:cNvSpPr txBox="1">
            <a:spLocks noChangeArrowheads="1"/>
          </p:cNvSpPr>
          <p:nvPr>
            <p:custDataLst>
              <p:tags r:id="rId3"/>
            </p:custDataLst>
          </p:nvPr>
        </p:nvSpPr>
        <p:spPr bwMode="gray">
          <a:xfrm>
            <a:off x="4055695" y="4077435"/>
            <a:ext cx="3382551" cy="315180"/>
          </a:xfrm>
          <a:prstGeom prst="rect">
            <a:avLst/>
          </a:prstGeom>
          <a:solidFill>
            <a:srgbClr val="BC204B"/>
          </a:solidFill>
          <a:ln w="6350">
            <a:noFill/>
            <a:miter lim="800000"/>
            <a:headEnd type="none" w="sm" len="sm"/>
            <a:tailEnd type="none" w="sm" len="sm"/>
          </a:ln>
          <a:effectLst/>
        </p:spPr>
        <p:txBody>
          <a:bodyPr wrap="square" lIns="53975" tIns="53975" rIns="53975" bIns="53975" anchor="b">
            <a:noAutofit/>
          </a:bodyPr>
          <a:lstStyle/>
          <a:p>
            <a:pPr marL="358775" indent="-358775" defTabSz="762000" eaLnBrk="0" hangingPunct="0">
              <a:spcBef>
                <a:spcPts val="200"/>
              </a:spcBef>
              <a:tabLst>
                <a:tab pos="358775" algn="l"/>
              </a:tabLst>
            </a:pPr>
            <a:r>
              <a:rPr lang="en-US" sz="700" dirty="0">
                <a:solidFill>
                  <a:schemeClr val="bg1"/>
                </a:solidFill>
                <a:cs typeface="Arial" pitchFamily="34" charset="0"/>
              </a:rPr>
              <a:t>Note:	If order intake is lower than sales (book to bill ratio &lt;100%) sales should be expected to decline.</a:t>
            </a:r>
          </a:p>
        </p:txBody>
      </p:sp>
      <p:sp>
        <p:nvSpPr>
          <p:cNvPr id="20" name="Text Box 8"/>
          <p:cNvSpPr txBox="1">
            <a:spLocks noChangeArrowheads="1"/>
          </p:cNvSpPr>
          <p:nvPr>
            <p:custDataLst>
              <p:tags r:id="rId4"/>
            </p:custDataLst>
          </p:nvPr>
        </p:nvSpPr>
        <p:spPr bwMode="gray">
          <a:xfrm>
            <a:off x="2447922" y="3823856"/>
            <a:ext cx="3600450"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a:t>
            </a:r>
            <a:endParaRPr lang="en-US" sz="600" dirty="0">
              <a:cs typeface="Arial" pitchFamily="34" charset="0"/>
            </a:endParaRPr>
          </a:p>
        </p:txBody>
      </p:sp>
      <p:grpSp>
        <p:nvGrpSpPr>
          <p:cNvPr id="34" name="Group 2"/>
          <p:cNvGrpSpPr/>
          <p:nvPr>
            <p:custDataLst>
              <p:tags r:id="rId5"/>
            </p:custDataLst>
          </p:nvPr>
        </p:nvGrpSpPr>
        <p:grpSpPr>
          <a:xfrm>
            <a:off x="3026995" y="1641493"/>
            <a:ext cx="6215157" cy="1421748"/>
            <a:chOff x="348952" y="5561012"/>
            <a:chExt cx="3232265" cy="1624013"/>
          </a:xfrm>
        </p:grpSpPr>
        <p:sp>
          <p:nvSpPr>
            <p:cNvPr id="35" name="Rectangle 2"/>
            <p:cNvSpPr>
              <a:spLocks noChangeArrowheads="1"/>
            </p:cNvSpPr>
            <p:nvPr>
              <p:custDataLst>
                <p:tags r:id="rId7"/>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a:solidFill>
                    <a:schemeClr val="accent6"/>
                  </a:solidFill>
                </a:rPr>
                <a:t>Order intake 2009: </a:t>
              </a:r>
              <a:r>
                <a:rPr lang="en-US" sz="800" dirty="0" smtClean="0">
                  <a:solidFill>
                    <a:schemeClr val="accent6"/>
                  </a:solidFill>
                </a:rPr>
                <a:t/>
              </a:r>
              <a:br>
                <a:rPr lang="en-US" sz="800" dirty="0" smtClean="0">
                  <a:solidFill>
                    <a:schemeClr val="accent6"/>
                  </a:solidFill>
                </a:rPr>
              </a:br>
              <a:r>
                <a:rPr lang="en-US" sz="800" dirty="0" smtClean="0">
                  <a:solidFill>
                    <a:schemeClr val="accent6"/>
                  </a:solidFill>
                </a:rPr>
                <a:t>€47.3m </a:t>
              </a:r>
              <a:endParaRPr lang="en-US" sz="800" dirty="0">
                <a:solidFill>
                  <a:schemeClr val="accent6"/>
                </a:solidFill>
              </a:endParaRPr>
            </a:p>
          </p:txBody>
        </p:sp>
        <p:sp>
          <p:nvSpPr>
            <p:cNvPr id="36" name="Rectangle 2"/>
            <p:cNvSpPr>
              <a:spLocks noChangeArrowheads="1"/>
            </p:cNvSpPr>
            <p:nvPr>
              <p:custDataLst>
                <p:tags r:id="rId8"/>
              </p:custDataLst>
            </p:nvPr>
          </p:nvSpPr>
          <p:spPr bwMode="auto">
            <a:xfrm>
              <a:off x="1430097" y="5561012"/>
              <a:ext cx="1069975" cy="1624013"/>
            </a:xfrm>
            <a:prstGeom prst="rect">
              <a:avLst/>
            </a:prstGeom>
            <a:noFill/>
            <a:ln w="6350" algn="ctr">
              <a:solidFill>
                <a:srgbClr val="EAAA00"/>
              </a:solidFill>
              <a:miter lim="800000"/>
              <a:headEnd type="none" w="sm" len="sm"/>
              <a:tailEnd type="none" w="sm" len="sm"/>
            </a:ln>
            <a:effectLst/>
          </p:spPr>
          <p:txBody>
            <a:bodyPr wrap="none" lIns="54000" tIns="54000" rIns="54000" bIns="54000"/>
            <a:lstStyle/>
            <a:p>
              <a:pPr algn="ctr" defTabSz="762000" eaLnBrk="0" hangingPunct="0"/>
              <a:r>
                <a:rPr lang="en-US" sz="800" dirty="0">
                  <a:solidFill>
                    <a:schemeClr val="accent5"/>
                  </a:solidFill>
                </a:rPr>
                <a:t>Order intake </a:t>
              </a:r>
              <a:r>
                <a:rPr lang="en-US" sz="800" dirty="0" smtClean="0">
                  <a:solidFill>
                    <a:schemeClr val="accent5"/>
                  </a:solidFill>
                </a:rPr>
                <a:t>2010: </a:t>
              </a:r>
              <a:r>
                <a:rPr lang="en-US" sz="800" dirty="0">
                  <a:solidFill>
                    <a:schemeClr val="accent5"/>
                  </a:solidFill>
                </a:rPr>
                <a:t/>
              </a:r>
              <a:br>
                <a:rPr lang="en-US" sz="800" dirty="0">
                  <a:solidFill>
                    <a:schemeClr val="accent5"/>
                  </a:solidFill>
                </a:rPr>
              </a:br>
              <a:r>
                <a:rPr lang="en-US" sz="800" dirty="0" smtClean="0">
                  <a:solidFill>
                    <a:schemeClr val="accent5"/>
                  </a:solidFill>
                </a:rPr>
                <a:t>€55.9m </a:t>
              </a:r>
              <a:endParaRPr lang="en-US" sz="800" dirty="0">
                <a:solidFill>
                  <a:schemeClr val="accent5"/>
                </a:solidFill>
              </a:endParaRPr>
            </a:p>
          </p:txBody>
        </p:sp>
        <p:sp>
          <p:nvSpPr>
            <p:cNvPr id="37" name="Rectangle 2"/>
            <p:cNvSpPr>
              <a:spLocks noChangeArrowheads="1"/>
            </p:cNvSpPr>
            <p:nvPr>
              <p:custDataLst>
                <p:tags r:id="rId9"/>
              </p:custDataLst>
            </p:nvPr>
          </p:nvSpPr>
          <p:spPr bwMode="auto">
            <a:xfrm>
              <a:off x="2511243"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a:solidFill>
                    <a:srgbClr val="BC204B"/>
                  </a:solidFill>
                </a:rPr>
                <a:t>Order intake </a:t>
              </a:r>
              <a:r>
                <a:rPr lang="en-US" sz="800" dirty="0" smtClean="0">
                  <a:solidFill>
                    <a:srgbClr val="BC204B"/>
                  </a:solidFill>
                </a:rPr>
                <a:t>2011: </a:t>
              </a:r>
              <a:r>
                <a:rPr lang="en-US" sz="800" dirty="0">
                  <a:solidFill>
                    <a:srgbClr val="BC204B"/>
                  </a:solidFill>
                </a:rPr>
                <a:t/>
              </a:r>
              <a:br>
                <a:rPr lang="en-US" sz="800" dirty="0">
                  <a:solidFill>
                    <a:srgbClr val="BC204B"/>
                  </a:solidFill>
                </a:rPr>
              </a:br>
              <a:r>
                <a:rPr lang="en-US" sz="800" dirty="0" smtClean="0">
                  <a:solidFill>
                    <a:srgbClr val="BC204B"/>
                  </a:solidFill>
                </a:rPr>
                <a:t>€67.2m </a:t>
              </a:r>
              <a:endParaRPr lang="en-US" sz="800" dirty="0">
                <a:solidFill>
                  <a:srgbClr val="BC204B"/>
                </a:solidFill>
              </a:endParaRPr>
            </a:p>
          </p:txBody>
        </p:sp>
      </p:grpSp>
      <p:pic>
        <p:nvPicPr>
          <p:cNvPr id="7" name="Grafik 6"/>
          <p:cNvPicPr>
            <a:picLocks noChangeAspect="1"/>
          </p:cNvPicPr>
          <p:nvPr>
            <p:custDataLst>
              <p:tags r:id="rId6"/>
            </p:custDataLst>
          </p:nvPr>
        </p:nvPicPr>
        <p:blipFill>
          <a:blip r:embed="rId12"/>
          <a:stretch>
            <a:fillRect/>
          </a:stretch>
        </p:blipFill>
        <p:spPr>
          <a:xfrm>
            <a:off x="-2793400" y="2158542"/>
            <a:ext cx="2005758" cy="2225233"/>
          </a:xfrm>
          <a:prstGeom prst="rect">
            <a:avLst/>
          </a:prstGeom>
        </p:spPr>
      </p:pic>
    </p:spTree>
    <p:extLst>
      <p:ext uri="{BB962C8B-B14F-4D97-AF65-F5344CB8AC3E}">
        <p14:creationId xmlns:p14="http://schemas.microsoft.com/office/powerpoint/2010/main" val="25611701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The top 20 suppliers accounted for approximately 66% of total purchases in 2011 slightly higher than 2009 and 2010.</a:t>
            </a:r>
          </a:p>
          <a:p>
            <a:r>
              <a:rPr lang="en-US" dirty="0"/>
              <a:t>The majority of suppliers have an individual share of less than 5% and Management has not identified any significant supplier dependencies.</a:t>
            </a:r>
          </a:p>
          <a:p>
            <a:r>
              <a:rPr lang="en-US" dirty="0"/>
              <a:t>In 2011, the company bundled certain orders to achieve </a:t>
            </a:r>
            <a:r>
              <a:rPr lang="en-US" dirty="0" smtClean="0"/>
              <a:t>favorable </a:t>
            </a:r>
            <a:r>
              <a:rPr lang="en-US" dirty="0"/>
              <a:t>pricing and has also entered into contract manufacturing arrangements for specific production steps.</a:t>
            </a:r>
          </a:p>
        </p:txBody>
      </p:sp>
      <p:sp>
        <p:nvSpPr>
          <p:cNvPr id="4" name="Titel 3"/>
          <p:cNvSpPr>
            <a:spLocks noGrp="1"/>
          </p:cNvSpPr>
          <p:nvPr>
            <p:ph type="title"/>
          </p:nvPr>
        </p:nvSpPr>
        <p:spPr/>
        <p:txBody>
          <a:bodyPr/>
          <a:lstStyle/>
          <a:p>
            <a:r>
              <a:rPr lang="en-US" dirty="0" smtClean="0"/>
              <a:t>Sample analysis – Top suppliers</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7" name="Text Box 8"/>
          <p:cNvSpPr txBox="1">
            <a:spLocks noChangeArrowheads="1"/>
          </p:cNvSpPr>
          <p:nvPr>
            <p:custDataLst>
              <p:tags r:id="rId1"/>
            </p:custDataLst>
          </p:nvPr>
        </p:nvSpPr>
        <p:spPr bwMode="gray">
          <a:xfrm>
            <a:off x="6059950" y="931411"/>
            <a:ext cx="3382551" cy="420688"/>
          </a:xfrm>
          <a:prstGeom prst="rect">
            <a:avLst/>
          </a:prstGeom>
          <a:solidFill>
            <a:srgbClr val="BC204B"/>
          </a:solidFill>
          <a:ln w="6350">
            <a:noFill/>
            <a:miter lim="800000"/>
            <a:headEnd type="none" w="sm" len="sm"/>
            <a:tailEnd type="none" w="sm" len="sm"/>
          </a:ln>
          <a:effectLst/>
        </p:spPr>
        <p:txBody>
          <a:bodyPr wrap="square" lIns="53975" tIns="53975" rIns="53975" bIns="53975" anchor="b">
            <a:noAutofit/>
          </a:bodyPr>
          <a:lstStyle/>
          <a:p>
            <a:pPr marL="358775" indent="-358775" defTabSz="762000" eaLnBrk="0" hangingPunct="0">
              <a:spcBef>
                <a:spcPts val="200"/>
              </a:spcBef>
              <a:tabLst>
                <a:tab pos="358775" algn="l"/>
              </a:tabLst>
            </a:pPr>
            <a:r>
              <a:rPr lang="en-US" sz="700" dirty="0">
                <a:solidFill>
                  <a:schemeClr val="bg1"/>
                </a:solidFill>
                <a:cs typeface="Arial" pitchFamily="34" charset="0"/>
              </a:rPr>
              <a:t>Note:	Include as appropriate contract duration, minimum (take or pay) volumes to be purchased, price adjustment mechanisms (e.g. diesel floater for shipping costs) or other key supply contract terms</a:t>
            </a:r>
          </a:p>
        </p:txBody>
      </p:sp>
      <p:sp>
        <p:nvSpPr>
          <p:cNvPr id="15" name="Textplatzhalter 2"/>
          <p:cNvSpPr txBox="1">
            <a:spLocks/>
          </p:cNvSpPr>
          <p:nvPr/>
        </p:nvSpPr>
        <p:spPr>
          <a:xfrm>
            <a:off x="2455138" y="3815080"/>
            <a:ext cx="6961912" cy="2211720"/>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spcAft>
                <a:spcPts val="500"/>
              </a:spcAft>
            </a:pPr>
            <a:r>
              <a:rPr lang="en-US" dirty="0" smtClean="0"/>
              <a:t>Standard </a:t>
            </a:r>
            <a:r>
              <a:rPr lang="en-US" dirty="0"/>
              <a:t>payment terms are in place with the majority of suppliers which specify payment on the 25th of the month following the invoice date typically with a 2 or 3% discount if paid on time.</a:t>
            </a:r>
          </a:p>
          <a:p>
            <a:pPr lvl="2">
              <a:spcAft>
                <a:spcPts val="500"/>
              </a:spcAft>
            </a:pPr>
            <a:r>
              <a:rPr lang="en-US" dirty="0"/>
              <a:t>The company also receives volume based rebates of 2% on annual purchases from suppliers “F”, “G”, “H” and “I”.</a:t>
            </a:r>
          </a:p>
          <a:p>
            <a:pPr lvl="2">
              <a:spcAft>
                <a:spcPts val="500"/>
              </a:spcAft>
            </a:pPr>
            <a:r>
              <a:rPr lang="en-US" dirty="0"/>
              <a:t>“A” and “B”, related parties of the company are the two main suppliers of OEM products. The company sources four different products from “A”. The increase in 2011 was mainly due to high sales of OWTS systems produced by “A”.</a:t>
            </a:r>
          </a:p>
          <a:p>
            <a:pPr marL="0" lvl="2" indent="0">
              <a:spcAft>
                <a:spcPts val="500"/>
              </a:spcAft>
              <a:buNone/>
            </a:pPr>
            <a:endParaRPr lang="en-US" dirty="0" smtClean="0"/>
          </a:p>
          <a:p>
            <a:pPr lvl="1"/>
            <a:endParaRPr lang="en-US" dirty="0"/>
          </a:p>
        </p:txBody>
      </p:sp>
      <p:pic>
        <p:nvPicPr>
          <p:cNvPr id="14" name="Grafik 13"/>
          <p:cNvPicPr>
            <a:picLocks noChangeAspect="1"/>
          </p:cNvPicPr>
          <p:nvPr>
            <p:custDataLst>
              <p:tags r:id="rId2"/>
            </p:custDataLst>
          </p:nvPr>
        </p:nvPicPr>
        <p:blipFill>
          <a:blip r:embed="rId9"/>
          <a:stretch>
            <a:fillRect/>
          </a:stretch>
        </p:blipFill>
        <p:spPr>
          <a:xfrm>
            <a:off x="2446338" y="1431959"/>
            <a:ext cx="6996163" cy="2322493"/>
          </a:xfrm>
          <a:prstGeom prst="rect">
            <a:avLst/>
          </a:prstGeom>
        </p:spPr>
      </p:pic>
      <p:sp>
        <p:nvSpPr>
          <p:cNvPr id="24" name="Rounded Rectangle 2"/>
          <p:cNvSpPr/>
          <p:nvPr>
            <p:custDataLst>
              <p:tags r:id="rId3"/>
            </p:custDataLst>
          </p:nvPr>
        </p:nvSpPr>
        <p:spPr>
          <a:xfrm rot="5400000">
            <a:off x="5269526" y="1420338"/>
            <a:ext cx="284418" cy="1403364"/>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5" name="Rounded Rectangle 2"/>
          <p:cNvSpPr/>
          <p:nvPr>
            <p:custDataLst>
              <p:tags r:id="rId4"/>
            </p:custDataLst>
          </p:nvPr>
        </p:nvSpPr>
        <p:spPr>
          <a:xfrm rot="5400000">
            <a:off x="5343549" y="1781743"/>
            <a:ext cx="136372" cy="1403364"/>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6" name="Rounded Rectangle 2"/>
          <p:cNvSpPr/>
          <p:nvPr>
            <p:custDataLst>
              <p:tags r:id="rId5"/>
            </p:custDataLst>
          </p:nvPr>
        </p:nvSpPr>
        <p:spPr>
          <a:xfrm rot="5400000">
            <a:off x="5343549" y="2077835"/>
            <a:ext cx="136372" cy="1403364"/>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7" name="Rounded Rectangle 2"/>
          <p:cNvSpPr/>
          <p:nvPr>
            <p:custDataLst>
              <p:tags r:id="rId6"/>
            </p:custDataLst>
          </p:nvPr>
        </p:nvSpPr>
        <p:spPr>
          <a:xfrm rot="5400000">
            <a:off x="5343549" y="2661309"/>
            <a:ext cx="136372" cy="1403364"/>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6" name="Grafik 5"/>
          <p:cNvPicPr>
            <a:picLocks noChangeAspect="1"/>
          </p:cNvPicPr>
          <p:nvPr>
            <p:custDataLst>
              <p:tags r:id="rId7"/>
            </p:custDataLst>
          </p:nvPr>
        </p:nvPicPr>
        <p:blipFill>
          <a:blip r:embed="rId10"/>
          <a:stretch>
            <a:fillRect/>
          </a:stretch>
        </p:blipFill>
        <p:spPr>
          <a:xfrm>
            <a:off x="-2793400" y="2394753"/>
            <a:ext cx="1975275" cy="2225233"/>
          </a:xfrm>
          <a:prstGeom prst="rect">
            <a:avLst/>
          </a:prstGeom>
        </p:spPr>
      </p:pic>
    </p:spTree>
    <p:extLst>
      <p:ext uri="{BB962C8B-B14F-4D97-AF65-F5344CB8AC3E}">
        <p14:creationId xmlns:p14="http://schemas.microsoft.com/office/powerpoint/2010/main" val="37723654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On a constant currency basis, fuel costs increased by €6.7 million from 2010 to 2012. We estimate that this was a combination of higher fuel prices (€9.4 million) offset by fuel efficiency </a:t>
            </a:r>
            <a:r>
              <a:rPr lang="en-US" dirty="0" smtClean="0"/>
              <a:t>programs  (</a:t>
            </a:r>
            <a:r>
              <a:rPr lang="en-US" dirty="0"/>
              <a:t>€1.0 million) and volume impacts due to the reduction of </a:t>
            </a:r>
            <a:r>
              <a:rPr lang="en-US" dirty="0" smtClean="0"/>
              <a:t>kilometers.</a:t>
            </a:r>
            <a:endParaRPr lang="en-US" dirty="0"/>
          </a:p>
        </p:txBody>
      </p:sp>
      <p:sp>
        <p:nvSpPr>
          <p:cNvPr id="4" name="Titel 3"/>
          <p:cNvSpPr>
            <a:spLocks noGrp="1"/>
          </p:cNvSpPr>
          <p:nvPr>
            <p:ph type="title"/>
          </p:nvPr>
        </p:nvSpPr>
        <p:spPr/>
        <p:txBody>
          <a:bodyPr/>
          <a:lstStyle/>
          <a:p>
            <a:r>
              <a:rPr lang="en-US" dirty="0" smtClean="0"/>
              <a:t>Sample analysis – COGS deep dive</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5" name="Textplatzhalter 2"/>
          <p:cNvSpPr txBox="1">
            <a:spLocks/>
          </p:cNvSpPr>
          <p:nvPr/>
        </p:nvSpPr>
        <p:spPr>
          <a:xfrm>
            <a:off x="2455138" y="3815080"/>
            <a:ext cx="6961912" cy="2211720"/>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spcAft>
                <a:spcPts val="500"/>
              </a:spcAft>
            </a:pPr>
            <a:r>
              <a:rPr lang="en-US" dirty="0"/>
              <a:t>We present above fuel and other energy costs by country on a constant currency basis using the FY11 exchange rates. The exchange rate impact amounts to €+0.4 million in 2010.</a:t>
            </a:r>
          </a:p>
          <a:p>
            <a:pPr lvl="2">
              <a:spcAft>
                <a:spcPts val="500"/>
              </a:spcAft>
            </a:pPr>
            <a:r>
              <a:rPr lang="en-US" dirty="0"/>
              <a:t>The increase in fuel and other energy cost was primarily driven by a rise in fuel prices (20% rise from FY2010 to FY2011 on average). According to the VDD, the extent to which the price rises could be passed on to the client bodies was mixed. In the management presentation, management commented that the negative effect in the Czech Republic and Slovakia from the fuel price increase between FY2009 to FY2011 amounted to €6.9 million. Of this amount, management stated that €4.5 million could be passed on to the client body. In Poland per the VDD, the company lost customers when it tried to raise its prices. </a:t>
            </a:r>
          </a:p>
          <a:p>
            <a:pPr lvl="2">
              <a:spcAft>
                <a:spcPts val="500"/>
              </a:spcAft>
            </a:pPr>
            <a:r>
              <a:rPr lang="en-US" dirty="0"/>
              <a:t>In order to partially offset the impact of the increasing fuel price, management implemented certain initiatives to decrease consumption and improve efficiency. We estimate the savings from the initiatives to have been approximately €1.0 million</a:t>
            </a:r>
            <a:r>
              <a:rPr lang="en-US" dirty="0" smtClean="0"/>
              <a:t>.</a:t>
            </a:r>
          </a:p>
          <a:p>
            <a:pPr lvl="1"/>
            <a:endParaRPr lang="en-US" dirty="0"/>
          </a:p>
        </p:txBody>
      </p:sp>
      <p:sp>
        <p:nvSpPr>
          <p:cNvPr id="13" name="Text Box 8"/>
          <p:cNvSpPr txBox="1">
            <a:spLocks noChangeArrowheads="1"/>
          </p:cNvSpPr>
          <p:nvPr>
            <p:custDataLst>
              <p:tags r:id="rId1"/>
            </p:custDataLst>
          </p:nvPr>
        </p:nvSpPr>
        <p:spPr bwMode="gray">
          <a:xfrm>
            <a:off x="2455138" y="3342921"/>
            <a:ext cx="6961912"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Note:	FY10 fuel and other energy cost at FY11 FX rate.</a:t>
            </a:r>
          </a:p>
          <a:p>
            <a:pPr marL="534988" indent="-534988" defTabSz="762000" eaLnBrk="0" hangingPunct="0">
              <a:spcBef>
                <a:spcPts val="200"/>
              </a:spcBef>
              <a:tabLst>
                <a:tab pos="355600" algn="l"/>
              </a:tabLst>
            </a:pPr>
            <a:r>
              <a:rPr lang="en-US" sz="600" dirty="0" smtClean="0">
                <a:cs typeface="Arial" pitchFamily="34" charset="0"/>
              </a:rPr>
              <a:t>Source:	Vendor due diligence; KPMG Analysis</a:t>
            </a:r>
            <a:endParaRPr lang="en-US" sz="600" dirty="0">
              <a:cs typeface="Arial" pitchFamily="34" charset="0"/>
            </a:endParaRPr>
          </a:p>
        </p:txBody>
      </p:sp>
      <p:pic>
        <p:nvPicPr>
          <p:cNvPr id="18" name="Grafik 17"/>
          <p:cNvPicPr>
            <a:picLocks noChangeAspect="1"/>
          </p:cNvPicPr>
          <p:nvPr>
            <p:custDataLst>
              <p:tags r:id="rId2"/>
            </p:custDataLst>
          </p:nvPr>
        </p:nvPicPr>
        <p:blipFill>
          <a:blip r:embed="rId5"/>
          <a:stretch>
            <a:fillRect/>
          </a:stretch>
        </p:blipFill>
        <p:spPr>
          <a:xfrm>
            <a:off x="2455137" y="1430020"/>
            <a:ext cx="6981043" cy="1915160"/>
          </a:xfrm>
          <a:prstGeom prst="rect">
            <a:avLst/>
          </a:prstGeom>
        </p:spPr>
      </p:pic>
      <p:pic>
        <p:nvPicPr>
          <p:cNvPr id="6" name="Grafik 5"/>
          <p:cNvPicPr>
            <a:picLocks noChangeAspect="1"/>
          </p:cNvPicPr>
          <p:nvPr>
            <p:custDataLst>
              <p:tags r:id="rId3"/>
            </p:custDataLst>
          </p:nvPr>
        </p:nvPicPr>
        <p:blipFill>
          <a:blip r:embed="rId6"/>
          <a:stretch>
            <a:fillRect/>
          </a:stretch>
        </p:blipFill>
        <p:spPr>
          <a:xfrm>
            <a:off x="-2793400" y="2593628"/>
            <a:ext cx="1987468" cy="2225233"/>
          </a:xfrm>
          <a:prstGeom prst="rect">
            <a:avLst/>
          </a:prstGeom>
        </p:spPr>
      </p:pic>
    </p:spTree>
    <p:extLst>
      <p:ext uri="{BB962C8B-B14F-4D97-AF65-F5344CB8AC3E}">
        <p14:creationId xmlns:p14="http://schemas.microsoft.com/office/powerpoint/2010/main" val="22901052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Intra-group transactions in </a:t>
            </a:r>
            <a:r>
              <a:rPr lang="en-US" dirty="0" err="1"/>
              <a:t>FYxx</a:t>
            </a:r>
            <a:r>
              <a:rPr lang="en-US" dirty="0"/>
              <a:t> amounted to €3.5 billion</a:t>
            </a:r>
          </a:p>
          <a:p>
            <a:pPr lvl="2"/>
            <a:r>
              <a:rPr lang="en-US" dirty="0"/>
              <a:t>Home Country (€1.6 billion) and APAC (€0.8 billion) have the highest deliveries to other regions</a:t>
            </a:r>
          </a:p>
          <a:p>
            <a:pPr lvl="2"/>
            <a:r>
              <a:rPr lang="en-US" dirty="0"/>
              <a:t>Deliveries into Home Country (€1 billion) include goods sold on to other regions</a:t>
            </a:r>
          </a:p>
          <a:p>
            <a:pPr lvl="2"/>
            <a:r>
              <a:rPr lang="en-US" dirty="0"/>
              <a:t>Deliveries from Home Country to APAC (€671 million) include chips from Plant A (front end) to Plant B (back end)</a:t>
            </a:r>
          </a:p>
          <a:p>
            <a:r>
              <a:rPr lang="en-US" dirty="0"/>
              <a:t>The general transfer pricing principles are:</a:t>
            </a:r>
          </a:p>
          <a:p>
            <a:pPr lvl="2"/>
            <a:r>
              <a:rPr lang="en-US" dirty="0"/>
              <a:t>market minus for finished goods; and</a:t>
            </a:r>
          </a:p>
          <a:p>
            <a:pPr lvl="2"/>
            <a:r>
              <a:rPr lang="en-US" dirty="0"/>
              <a:t>cost plus for components </a:t>
            </a:r>
          </a:p>
          <a:p>
            <a:r>
              <a:rPr lang="en-US" dirty="0"/>
              <a:t>Transfer pricing for deliveries to  Home Country is cost plus and for deliveries from  Home Country market minus (economic risk born by Home Country entities)</a:t>
            </a:r>
          </a:p>
        </p:txBody>
      </p:sp>
      <p:sp>
        <p:nvSpPr>
          <p:cNvPr id="4" name="Titel 3"/>
          <p:cNvSpPr>
            <a:spLocks noGrp="1"/>
          </p:cNvSpPr>
          <p:nvPr>
            <p:ph type="title"/>
          </p:nvPr>
        </p:nvSpPr>
        <p:spPr/>
        <p:txBody>
          <a:bodyPr/>
          <a:lstStyle/>
          <a:p>
            <a:r>
              <a:rPr lang="en-US" dirty="0" smtClean="0"/>
              <a:t>Sample analysis – Intra-group transactions and transfer pricing</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15" name="Textplatzhalter 2"/>
          <p:cNvSpPr txBox="1">
            <a:spLocks/>
          </p:cNvSpPr>
          <p:nvPr/>
        </p:nvSpPr>
        <p:spPr>
          <a:xfrm>
            <a:off x="6022730" y="1422400"/>
            <a:ext cx="3394319" cy="4604400"/>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
              </a:spcAft>
            </a:pPr>
            <a:r>
              <a:rPr lang="en-US" dirty="0"/>
              <a:t>General transfer pricing methods for Group</a:t>
            </a:r>
          </a:p>
          <a:p>
            <a:pPr lvl="2">
              <a:spcAft>
                <a:spcPts val="100"/>
              </a:spcAft>
            </a:pPr>
            <a:r>
              <a:rPr lang="en-US" dirty="0"/>
              <a:t>Cost plus: Target profitability for the manufacturing entity to be achieved (economic risk with entity selling to the market)</a:t>
            </a:r>
          </a:p>
          <a:p>
            <a:pPr lvl="2">
              <a:spcAft>
                <a:spcPts val="100"/>
              </a:spcAft>
            </a:pPr>
            <a:r>
              <a:rPr lang="en-US" dirty="0"/>
              <a:t>Market Minus Method ("MMM"): Target profitability for the entity selling to the market to be achieved (economic risk with manufacturing entity)</a:t>
            </a:r>
          </a:p>
          <a:p>
            <a:pPr>
              <a:spcAft>
                <a:spcPts val="100"/>
              </a:spcAft>
            </a:pPr>
            <a:r>
              <a:rPr lang="en-US" dirty="0"/>
              <a:t>Transfer pricing applicable by types of transaction</a:t>
            </a:r>
          </a:p>
          <a:p>
            <a:pPr lvl="1">
              <a:spcAft>
                <a:spcPts val="100"/>
              </a:spcAft>
            </a:pPr>
            <a:r>
              <a:rPr lang="en-US" dirty="0"/>
              <a:t>Pre-manufactured components and raw materials:</a:t>
            </a:r>
          </a:p>
          <a:p>
            <a:pPr lvl="2">
              <a:spcAft>
                <a:spcPts val="100"/>
              </a:spcAft>
            </a:pPr>
            <a:r>
              <a:rPr lang="en-US" dirty="0"/>
              <a:t>Group generally applies cost plus</a:t>
            </a:r>
          </a:p>
          <a:p>
            <a:pPr lvl="1">
              <a:spcAft>
                <a:spcPts val="100"/>
              </a:spcAft>
            </a:pPr>
            <a:r>
              <a:rPr lang="en-US" dirty="0"/>
              <a:t>Finished goods - Transactions involving Home Country:</a:t>
            </a:r>
          </a:p>
          <a:p>
            <a:pPr lvl="2">
              <a:spcAft>
                <a:spcPts val="100"/>
              </a:spcAft>
            </a:pPr>
            <a:r>
              <a:rPr lang="en-US" dirty="0"/>
              <a:t>cost plus is applied for deliveries into Home Country (this includes goods sold on from Home Country to other Regions). Vice versa MMM is applied for all deliveries from Home Country .</a:t>
            </a:r>
          </a:p>
          <a:p>
            <a:pPr lvl="2">
              <a:spcAft>
                <a:spcPts val="100"/>
              </a:spcAft>
            </a:pPr>
            <a:r>
              <a:rPr lang="en-US" dirty="0"/>
              <a:t>As a result main Home Country entity assumes overall profit responsibility for transactions involving Home Country</a:t>
            </a:r>
          </a:p>
          <a:p>
            <a:pPr lvl="1">
              <a:spcAft>
                <a:spcPts val="100"/>
              </a:spcAft>
            </a:pPr>
            <a:r>
              <a:rPr lang="en-US" dirty="0"/>
              <a:t>"Cross sourcing" (transactions not involving Home Country)</a:t>
            </a:r>
          </a:p>
          <a:p>
            <a:pPr lvl="2">
              <a:spcAft>
                <a:spcPts val="100"/>
              </a:spcAft>
            </a:pPr>
            <a:r>
              <a:rPr lang="en-US" dirty="0"/>
              <a:t>Generally MMM is applied, i.e. the manufacturing entity bears the economic risk. Exceptions exist however for countries with special local transfer price rules </a:t>
            </a:r>
          </a:p>
          <a:p>
            <a:pPr lvl="2">
              <a:spcAft>
                <a:spcPts val="100"/>
              </a:spcAft>
            </a:pPr>
            <a:r>
              <a:rPr lang="en-US" dirty="0"/>
              <a:t>As an example, Brazilian authorities require that subsidiaries of foreign companies achieve a minimum gross profit (based on the total cost format, i.e. revenues less cost of materials) of 30%</a:t>
            </a:r>
          </a:p>
          <a:p>
            <a:pPr>
              <a:spcAft>
                <a:spcPts val="100"/>
              </a:spcAft>
            </a:pPr>
            <a:r>
              <a:rPr lang="en-US" dirty="0"/>
              <a:t>Frequency of transfer price adjustments</a:t>
            </a:r>
          </a:p>
          <a:p>
            <a:pPr lvl="2">
              <a:spcAft>
                <a:spcPts val="100"/>
              </a:spcAft>
            </a:pPr>
            <a:r>
              <a:rPr lang="en-US" dirty="0"/>
              <a:t>Typically transfer prices are reviewed and adjusted half yearly in April (based on half year results) and in August (prior to financial year end)</a:t>
            </a:r>
          </a:p>
          <a:p>
            <a:pPr lvl="2">
              <a:spcAft>
                <a:spcPts val="100"/>
              </a:spcAft>
            </a:pPr>
            <a:r>
              <a:rPr lang="en-US" dirty="0"/>
              <a:t>Depending of how material the variances between budgeted and </a:t>
            </a:r>
            <a:r>
              <a:rPr lang="en-US" dirty="0" smtClean="0"/>
              <a:t>realized </a:t>
            </a:r>
            <a:r>
              <a:rPr lang="en-US" dirty="0"/>
              <a:t>margins are, transfer prices may be adjusted more often and intercompany credits can be issued as if transfer prices were adjusted </a:t>
            </a:r>
            <a:r>
              <a:rPr lang="en-US" dirty="0" smtClean="0"/>
              <a:t>retrospectively</a:t>
            </a:r>
            <a:endParaRPr lang="en-US" dirty="0"/>
          </a:p>
        </p:txBody>
      </p:sp>
      <p:sp>
        <p:nvSpPr>
          <p:cNvPr id="10"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Intra-group </a:t>
            </a:r>
            <a:r>
              <a:rPr lang="en-US" sz="900" kern="0" dirty="0">
                <a:latin typeface="Arial" panose="020B0604020202020204" pitchFamily="34" charset="0"/>
                <a:cs typeface="Arial" panose="020B0604020202020204" pitchFamily="34" charset="0"/>
              </a:rPr>
              <a:t>transactions </a:t>
            </a:r>
            <a:r>
              <a:rPr lang="en-US" sz="900" kern="0" dirty="0" err="1">
                <a:latin typeface="Arial" panose="020B0604020202020204" pitchFamily="34" charset="0"/>
                <a:cs typeface="Arial" panose="020B0604020202020204" pitchFamily="34" charset="0"/>
              </a:rPr>
              <a:t>FYxx</a:t>
            </a:r>
            <a:endParaRPr lang="en-US" sz="900" kern="0" dirty="0">
              <a:latin typeface="Arial" panose="020B0604020202020204" pitchFamily="34" charset="0"/>
              <a:cs typeface="Arial" panose="020B0604020202020204" pitchFamily="34" charset="0"/>
            </a:endParaRPr>
          </a:p>
          <a:p>
            <a:pPr defTabSz="914400"/>
            <a:endParaRPr lang="en-US" sz="900" kern="0" dirty="0">
              <a:latin typeface="Arial" panose="020B0604020202020204" pitchFamily="34" charset="0"/>
              <a:cs typeface="Arial" panose="020B0604020202020204" pitchFamily="34" charset="0"/>
            </a:endParaRPr>
          </a:p>
        </p:txBody>
      </p:sp>
      <p:sp>
        <p:nvSpPr>
          <p:cNvPr id="85" name="Text Box 8"/>
          <p:cNvSpPr txBox="1">
            <a:spLocks noChangeArrowheads="1"/>
          </p:cNvSpPr>
          <p:nvPr>
            <p:custDataLst>
              <p:tags r:id="rId3"/>
            </p:custDataLst>
          </p:nvPr>
        </p:nvSpPr>
        <p:spPr bwMode="auto">
          <a:xfrm>
            <a:off x="2446338" y="3637837"/>
            <a:ext cx="3588399" cy="198516"/>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ct val="15000"/>
              </a:spcBef>
              <a:tabLst>
                <a:tab pos="355600" algn="l"/>
              </a:tabLst>
            </a:pPr>
            <a:r>
              <a:rPr lang="en-US" sz="600" dirty="0" smtClean="0">
                <a:latin typeface="Arial"/>
                <a:cs typeface="Arial" pitchFamily="34" charset="0"/>
              </a:rPr>
              <a:t>Note:	Excluding transactions between regions not adjacent in the graph, e.g. APAC/NAFTA</a:t>
            </a:r>
          </a:p>
          <a:p>
            <a:pPr marL="534988" indent="-534988" defTabSz="762000" eaLnBrk="0" hangingPunct="0">
              <a:spcBef>
                <a:spcPct val="15000"/>
              </a:spcBef>
              <a:tabLst>
                <a:tab pos="355600" algn="l"/>
              </a:tabLst>
            </a:pPr>
            <a:r>
              <a:rPr lang="en-US" sz="600" dirty="0" smtClean="0">
                <a:latin typeface="Arial"/>
                <a:cs typeface="Arial" pitchFamily="34" charset="0"/>
              </a:rPr>
              <a:t>Source:	Mgmt. information, consolidation system</a:t>
            </a:r>
            <a:endParaRPr lang="en-US" sz="600" dirty="0">
              <a:latin typeface="Arial"/>
              <a:cs typeface="Arial" pitchFamily="34" charset="0"/>
            </a:endParaRPr>
          </a:p>
        </p:txBody>
      </p:sp>
      <p:grpSp>
        <p:nvGrpSpPr>
          <p:cNvPr id="3" name="Gruppieren 2"/>
          <p:cNvGrpSpPr/>
          <p:nvPr/>
        </p:nvGrpSpPr>
        <p:grpSpPr>
          <a:xfrm>
            <a:off x="2446338" y="1604095"/>
            <a:ext cx="3398835" cy="2022460"/>
            <a:chOff x="2288704" y="1362740"/>
            <a:chExt cx="3610050" cy="2148142"/>
          </a:xfrm>
        </p:grpSpPr>
        <p:sp>
          <p:nvSpPr>
            <p:cNvPr id="11" name="Rectangle 111"/>
            <p:cNvSpPr>
              <a:spLocks noChangeArrowheads="1"/>
            </p:cNvSpPr>
            <p:nvPr>
              <p:custDataLst>
                <p:tags r:id="rId7"/>
              </p:custDataLst>
            </p:nvPr>
          </p:nvSpPr>
          <p:spPr bwMode="gray">
            <a:xfrm>
              <a:off x="3647977" y="2243931"/>
              <a:ext cx="892658" cy="385763"/>
            </a:xfrm>
            <a:prstGeom prst="rect">
              <a:avLst/>
            </a:prstGeom>
            <a:solidFill>
              <a:schemeClr val="tx2"/>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800" dirty="0" smtClean="0">
                  <a:solidFill>
                    <a:srgbClr val="FFFFFF"/>
                  </a:solidFill>
                  <a:latin typeface="Arial"/>
                </a:rPr>
                <a:t>Home country</a:t>
              </a:r>
              <a:br>
                <a:rPr lang="en-US" sz="800" dirty="0" smtClean="0">
                  <a:solidFill>
                    <a:srgbClr val="FFFFFF"/>
                  </a:solidFill>
                  <a:latin typeface="Arial"/>
                </a:rPr>
              </a:br>
              <a:r>
                <a:rPr lang="en-US" sz="600" dirty="0" smtClean="0">
                  <a:solidFill>
                    <a:srgbClr val="FFFFFF"/>
                  </a:solidFill>
                  <a:latin typeface="Arial"/>
                </a:rPr>
                <a:t>In: 307.8m</a:t>
              </a:r>
              <a:br>
                <a:rPr lang="en-US" sz="600" dirty="0" smtClean="0">
                  <a:solidFill>
                    <a:srgbClr val="FFFFFF"/>
                  </a:solidFill>
                  <a:latin typeface="Arial"/>
                </a:rPr>
              </a:br>
              <a:r>
                <a:rPr lang="en-US" sz="600" dirty="0" smtClean="0">
                  <a:solidFill>
                    <a:srgbClr val="FFFFFF"/>
                  </a:solidFill>
                  <a:latin typeface="Arial"/>
                </a:rPr>
                <a:t>Out: 523.8m</a:t>
              </a:r>
              <a:endParaRPr lang="en-US" sz="600" dirty="0">
                <a:solidFill>
                  <a:srgbClr val="FFFFFF"/>
                </a:solidFill>
                <a:latin typeface="Arial"/>
              </a:endParaRPr>
            </a:p>
          </p:txBody>
        </p:sp>
        <p:sp>
          <p:nvSpPr>
            <p:cNvPr id="12" name="Rectangle 111"/>
            <p:cNvSpPr>
              <a:spLocks noChangeArrowheads="1"/>
            </p:cNvSpPr>
            <p:nvPr>
              <p:custDataLst>
                <p:tags r:id="rId8"/>
              </p:custDataLst>
            </p:nvPr>
          </p:nvSpPr>
          <p:spPr bwMode="gray">
            <a:xfrm>
              <a:off x="3647977" y="1362740"/>
              <a:ext cx="892658" cy="385763"/>
            </a:xfrm>
            <a:prstGeom prst="rect">
              <a:avLst/>
            </a:prstGeom>
            <a:solidFill>
              <a:schemeClr val="accent3"/>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800" dirty="0" smtClean="0">
                  <a:solidFill>
                    <a:srgbClr val="FFFFFF"/>
                  </a:solidFill>
                  <a:latin typeface="Arial"/>
                </a:rPr>
                <a:t>Eastern Europe</a:t>
              </a:r>
              <a:br>
                <a:rPr lang="en-US" sz="800" dirty="0" smtClean="0">
                  <a:solidFill>
                    <a:srgbClr val="FFFFFF"/>
                  </a:solidFill>
                  <a:latin typeface="Arial"/>
                </a:rPr>
              </a:br>
              <a:r>
                <a:rPr lang="en-US" sz="600" dirty="0" smtClean="0">
                  <a:solidFill>
                    <a:srgbClr val="FFFFFF"/>
                  </a:solidFill>
                  <a:latin typeface="Arial"/>
                </a:rPr>
                <a:t>In: 48.1m</a:t>
              </a:r>
              <a:br>
                <a:rPr lang="en-US" sz="600" dirty="0" smtClean="0">
                  <a:solidFill>
                    <a:srgbClr val="FFFFFF"/>
                  </a:solidFill>
                  <a:latin typeface="Arial"/>
                </a:rPr>
              </a:br>
              <a:r>
                <a:rPr lang="en-US" sz="600" dirty="0" smtClean="0">
                  <a:solidFill>
                    <a:srgbClr val="FFFFFF"/>
                  </a:solidFill>
                  <a:latin typeface="Arial"/>
                </a:rPr>
                <a:t>Out: 44.1m</a:t>
              </a:r>
              <a:endParaRPr lang="en-US" sz="600" dirty="0">
                <a:solidFill>
                  <a:srgbClr val="FFFFFF"/>
                </a:solidFill>
                <a:latin typeface="Arial"/>
              </a:endParaRPr>
            </a:p>
          </p:txBody>
        </p:sp>
        <p:sp>
          <p:nvSpPr>
            <p:cNvPr id="14" name="Rectangle 111"/>
            <p:cNvSpPr>
              <a:spLocks noChangeArrowheads="1"/>
            </p:cNvSpPr>
            <p:nvPr>
              <p:custDataLst>
                <p:tags r:id="rId9"/>
              </p:custDataLst>
            </p:nvPr>
          </p:nvSpPr>
          <p:spPr bwMode="gray">
            <a:xfrm>
              <a:off x="5006096" y="1803328"/>
              <a:ext cx="892658" cy="385763"/>
            </a:xfrm>
            <a:prstGeom prst="rect">
              <a:avLst/>
            </a:prstGeom>
            <a:solidFill>
              <a:schemeClr val="accent3"/>
            </a:solidFill>
            <a:ln w="6350">
              <a:noFill/>
              <a:miter lim="800000"/>
              <a:headEnd type="none" w="sm" len="sm"/>
              <a:tailEnd type="none" w="sm" len="sm"/>
            </a:ln>
            <a:effectLst/>
          </p:spPr>
          <p:txBody>
            <a:bodyPr lIns="36000" tIns="54000" rIns="36000" bIns="54000" anchor="ctr"/>
            <a:lstStyle/>
            <a:p>
              <a:pPr algn="ctr" defTabSz="762000">
                <a:spcBef>
                  <a:spcPct val="20000"/>
                </a:spcBef>
              </a:pPr>
              <a:r>
                <a:rPr lang="en-US" sz="800" dirty="0" smtClean="0">
                  <a:solidFill>
                    <a:srgbClr val="FFFFFF"/>
                  </a:solidFill>
                  <a:latin typeface="Arial"/>
                </a:rPr>
                <a:t>Western Europe</a:t>
              </a:r>
              <a:br>
                <a:rPr lang="en-US" sz="800" dirty="0" smtClean="0">
                  <a:solidFill>
                    <a:srgbClr val="FFFFFF"/>
                  </a:solidFill>
                  <a:latin typeface="Arial"/>
                </a:rPr>
              </a:br>
              <a:r>
                <a:rPr lang="en-US" sz="600" dirty="0" smtClean="0">
                  <a:solidFill>
                    <a:srgbClr val="FFFFFF"/>
                  </a:solidFill>
                  <a:latin typeface="Arial"/>
                </a:rPr>
                <a:t>In: 172.1m</a:t>
              </a:r>
              <a:br>
                <a:rPr lang="en-US" sz="600" dirty="0" smtClean="0">
                  <a:solidFill>
                    <a:srgbClr val="FFFFFF"/>
                  </a:solidFill>
                  <a:latin typeface="Arial"/>
                </a:rPr>
              </a:br>
              <a:r>
                <a:rPr lang="en-US" sz="600" dirty="0" smtClean="0">
                  <a:solidFill>
                    <a:srgbClr val="FFFFFF"/>
                  </a:solidFill>
                  <a:latin typeface="Arial"/>
                </a:rPr>
                <a:t>Out: 73.4m</a:t>
              </a:r>
              <a:endParaRPr lang="en-US" sz="600" dirty="0">
                <a:solidFill>
                  <a:srgbClr val="FFFFFF"/>
                </a:solidFill>
                <a:latin typeface="Arial"/>
              </a:endParaRPr>
            </a:p>
          </p:txBody>
        </p:sp>
        <p:sp>
          <p:nvSpPr>
            <p:cNvPr id="16" name="Rectangle 111"/>
            <p:cNvSpPr>
              <a:spLocks noChangeArrowheads="1"/>
            </p:cNvSpPr>
            <p:nvPr>
              <p:custDataLst>
                <p:tags r:id="rId10"/>
              </p:custDataLst>
            </p:nvPr>
          </p:nvSpPr>
          <p:spPr bwMode="gray">
            <a:xfrm>
              <a:off x="2288704" y="1803328"/>
              <a:ext cx="892658" cy="385763"/>
            </a:xfrm>
            <a:prstGeom prst="rect">
              <a:avLst/>
            </a:prstGeom>
            <a:solidFill>
              <a:srgbClr val="483698"/>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800" dirty="0" smtClean="0">
                  <a:solidFill>
                    <a:schemeClr val="bg1"/>
                  </a:solidFill>
                  <a:latin typeface="Arial"/>
                </a:rPr>
                <a:t>NAFTA</a:t>
              </a:r>
              <a:br>
                <a:rPr lang="en-US" sz="800" dirty="0" smtClean="0">
                  <a:solidFill>
                    <a:schemeClr val="bg1"/>
                  </a:solidFill>
                  <a:latin typeface="Arial"/>
                </a:rPr>
              </a:br>
              <a:r>
                <a:rPr lang="en-US" sz="600" dirty="0" smtClean="0">
                  <a:solidFill>
                    <a:schemeClr val="bg1"/>
                  </a:solidFill>
                  <a:latin typeface="Arial"/>
                </a:rPr>
                <a:t>In: 96.2m</a:t>
              </a:r>
              <a:br>
                <a:rPr lang="en-US" sz="600" dirty="0" smtClean="0">
                  <a:solidFill>
                    <a:schemeClr val="bg1"/>
                  </a:solidFill>
                  <a:latin typeface="Arial"/>
                </a:rPr>
              </a:br>
              <a:r>
                <a:rPr lang="en-US" sz="600" dirty="0" smtClean="0">
                  <a:solidFill>
                    <a:schemeClr val="bg1"/>
                  </a:solidFill>
                  <a:latin typeface="Arial"/>
                </a:rPr>
                <a:t>Out: 23.1m</a:t>
              </a:r>
              <a:endParaRPr lang="en-US" sz="600" dirty="0">
                <a:solidFill>
                  <a:schemeClr val="bg1"/>
                </a:solidFill>
                <a:latin typeface="Arial"/>
              </a:endParaRPr>
            </a:p>
          </p:txBody>
        </p:sp>
        <p:sp>
          <p:nvSpPr>
            <p:cNvPr id="17" name="Rectangle 111"/>
            <p:cNvSpPr>
              <a:spLocks noChangeArrowheads="1"/>
            </p:cNvSpPr>
            <p:nvPr>
              <p:custDataLst>
                <p:tags r:id="rId11"/>
              </p:custDataLst>
            </p:nvPr>
          </p:nvSpPr>
          <p:spPr bwMode="gray">
            <a:xfrm>
              <a:off x="2288704" y="2684525"/>
              <a:ext cx="892658" cy="385763"/>
            </a:xfrm>
            <a:prstGeom prst="rect">
              <a:avLst/>
            </a:prstGeom>
            <a:solidFill>
              <a:srgbClr val="483698"/>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800" dirty="0" smtClean="0">
                  <a:solidFill>
                    <a:schemeClr val="bg1"/>
                  </a:solidFill>
                  <a:latin typeface="Arial"/>
                </a:rPr>
                <a:t>LATAM</a:t>
              </a:r>
              <a:br>
                <a:rPr lang="en-US" sz="800" dirty="0" smtClean="0">
                  <a:solidFill>
                    <a:schemeClr val="bg1"/>
                  </a:solidFill>
                  <a:latin typeface="Arial"/>
                </a:rPr>
              </a:br>
              <a:r>
                <a:rPr lang="en-US" sz="600" dirty="0" smtClean="0">
                  <a:solidFill>
                    <a:schemeClr val="bg1"/>
                  </a:solidFill>
                  <a:latin typeface="Arial"/>
                </a:rPr>
                <a:t>In: 38.5m</a:t>
              </a:r>
              <a:br>
                <a:rPr lang="en-US" sz="600" dirty="0" smtClean="0">
                  <a:solidFill>
                    <a:schemeClr val="bg1"/>
                  </a:solidFill>
                  <a:latin typeface="Arial"/>
                </a:rPr>
              </a:br>
              <a:r>
                <a:rPr lang="en-US" sz="600" dirty="0" smtClean="0">
                  <a:solidFill>
                    <a:schemeClr val="bg1"/>
                  </a:solidFill>
                  <a:latin typeface="Arial"/>
                </a:rPr>
                <a:t>Out: 0.1m</a:t>
              </a:r>
              <a:endParaRPr lang="en-US" sz="600" dirty="0">
                <a:solidFill>
                  <a:schemeClr val="bg1"/>
                </a:solidFill>
                <a:latin typeface="Arial"/>
              </a:endParaRPr>
            </a:p>
          </p:txBody>
        </p:sp>
        <p:sp>
          <p:nvSpPr>
            <p:cNvPr id="19" name="Rectangle 111"/>
            <p:cNvSpPr>
              <a:spLocks noChangeArrowheads="1"/>
            </p:cNvSpPr>
            <p:nvPr>
              <p:custDataLst>
                <p:tags r:id="rId12"/>
              </p:custDataLst>
            </p:nvPr>
          </p:nvSpPr>
          <p:spPr bwMode="gray">
            <a:xfrm>
              <a:off x="3647977" y="3125119"/>
              <a:ext cx="892658" cy="385763"/>
            </a:xfrm>
            <a:prstGeom prst="rect">
              <a:avLst/>
            </a:prstGeom>
            <a:solidFill>
              <a:schemeClr val="accent1"/>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800" dirty="0" smtClean="0">
                  <a:solidFill>
                    <a:srgbClr val="FFFFFF"/>
                  </a:solidFill>
                  <a:latin typeface="Arial"/>
                </a:rPr>
                <a:t>APAC</a:t>
              </a:r>
              <a:br>
                <a:rPr lang="en-US" sz="800" dirty="0" smtClean="0">
                  <a:solidFill>
                    <a:srgbClr val="FFFFFF"/>
                  </a:solidFill>
                  <a:latin typeface="Arial"/>
                </a:rPr>
              </a:br>
              <a:r>
                <a:rPr lang="en-US" sz="600" dirty="0" smtClean="0">
                  <a:solidFill>
                    <a:srgbClr val="FFFFFF"/>
                  </a:solidFill>
                  <a:latin typeface="Arial"/>
                </a:rPr>
                <a:t>In: 224.5m</a:t>
              </a:r>
              <a:br>
                <a:rPr lang="en-US" sz="600" dirty="0" smtClean="0">
                  <a:solidFill>
                    <a:srgbClr val="FFFFFF"/>
                  </a:solidFill>
                  <a:latin typeface="Arial"/>
                </a:rPr>
              </a:br>
              <a:r>
                <a:rPr lang="en-US" sz="600" dirty="0" smtClean="0">
                  <a:solidFill>
                    <a:srgbClr val="FFFFFF"/>
                  </a:solidFill>
                  <a:latin typeface="Arial"/>
                </a:rPr>
                <a:t>Out: 261.4m</a:t>
              </a:r>
              <a:endParaRPr lang="en-US" sz="600" dirty="0">
                <a:solidFill>
                  <a:srgbClr val="FFFFFF"/>
                </a:solidFill>
                <a:latin typeface="Arial"/>
              </a:endParaRPr>
            </a:p>
          </p:txBody>
        </p:sp>
        <p:sp>
          <p:nvSpPr>
            <p:cNvPr id="20" name="Rectangle 111"/>
            <p:cNvSpPr>
              <a:spLocks noChangeArrowheads="1"/>
            </p:cNvSpPr>
            <p:nvPr>
              <p:custDataLst>
                <p:tags r:id="rId13"/>
              </p:custDataLst>
            </p:nvPr>
          </p:nvSpPr>
          <p:spPr bwMode="gray">
            <a:xfrm>
              <a:off x="5006096" y="2684525"/>
              <a:ext cx="892658" cy="385763"/>
            </a:xfrm>
            <a:prstGeom prst="rect">
              <a:avLst/>
            </a:prstGeom>
            <a:solidFill>
              <a:srgbClr val="470A68"/>
            </a:solidFill>
            <a:ln w="6350">
              <a:noFill/>
              <a:miter lim="800000"/>
              <a:headEnd type="none" w="sm" len="sm"/>
              <a:tailEnd type="none" w="sm" len="sm"/>
            </a:ln>
            <a:effectLst/>
          </p:spPr>
          <p:txBody>
            <a:bodyPr lIns="54000" tIns="54000" rIns="54000" bIns="54000" anchor="ctr"/>
            <a:lstStyle/>
            <a:p>
              <a:pPr algn="ctr" defTabSz="762000">
                <a:spcBef>
                  <a:spcPct val="20000"/>
                </a:spcBef>
              </a:pPr>
              <a:r>
                <a:rPr lang="en-US" sz="800" dirty="0" smtClean="0">
                  <a:solidFill>
                    <a:schemeClr val="bg1"/>
                  </a:solidFill>
                  <a:latin typeface="Arial"/>
                </a:rPr>
                <a:t>MEA</a:t>
              </a:r>
              <a:br>
                <a:rPr lang="en-US" sz="800" dirty="0" smtClean="0">
                  <a:solidFill>
                    <a:schemeClr val="bg1"/>
                  </a:solidFill>
                  <a:latin typeface="Arial"/>
                </a:rPr>
              </a:br>
              <a:r>
                <a:rPr lang="en-US" sz="600" dirty="0" smtClean="0">
                  <a:solidFill>
                    <a:schemeClr val="bg1"/>
                  </a:solidFill>
                  <a:latin typeface="Arial"/>
                </a:rPr>
                <a:t>In: 39.0m</a:t>
              </a:r>
              <a:br>
                <a:rPr lang="en-US" sz="600" dirty="0" smtClean="0">
                  <a:solidFill>
                    <a:schemeClr val="bg1"/>
                  </a:solidFill>
                  <a:latin typeface="Arial"/>
                </a:rPr>
              </a:br>
              <a:r>
                <a:rPr lang="en-US" sz="600" dirty="0" smtClean="0">
                  <a:solidFill>
                    <a:schemeClr val="bg1"/>
                  </a:solidFill>
                  <a:latin typeface="Arial"/>
                </a:rPr>
                <a:t>Out: 0.1m</a:t>
              </a:r>
              <a:endParaRPr lang="en-US" sz="600" dirty="0">
                <a:solidFill>
                  <a:schemeClr val="bg1"/>
                </a:solidFill>
                <a:latin typeface="Arial"/>
              </a:endParaRPr>
            </a:p>
          </p:txBody>
        </p:sp>
        <p:grpSp>
          <p:nvGrpSpPr>
            <p:cNvPr id="21" name="Gruppieren 31"/>
            <p:cNvGrpSpPr/>
            <p:nvPr/>
          </p:nvGrpSpPr>
          <p:grpSpPr>
            <a:xfrm>
              <a:off x="4016896" y="1740735"/>
              <a:ext cx="144016" cy="495426"/>
              <a:chOff x="4016896" y="1799332"/>
              <a:chExt cx="144016" cy="495426"/>
            </a:xfrm>
          </p:grpSpPr>
          <p:cxnSp>
            <p:nvCxnSpPr>
              <p:cNvPr id="22" name="Gerade Verbindung mit Pfeil 21"/>
              <p:cNvCxnSpPr/>
              <p:nvPr/>
            </p:nvCxnSpPr>
            <p:spPr>
              <a:xfrm rot="5400000">
                <a:off x="3912405" y="2046251"/>
                <a:ext cx="495425" cy="1588"/>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rot="5400000">
                <a:off x="3769977" y="2046252"/>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24" name="Gruppieren 32"/>
            <p:cNvGrpSpPr/>
            <p:nvPr/>
          </p:nvGrpSpPr>
          <p:grpSpPr>
            <a:xfrm>
              <a:off x="4016896" y="2633231"/>
              <a:ext cx="144016" cy="495426"/>
              <a:chOff x="4016896" y="2691828"/>
              <a:chExt cx="144016" cy="495426"/>
            </a:xfrm>
          </p:grpSpPr>
          <p:cxnSp>
            <p:nvCxnSpPr>
              <p:cNvPr id="25" name="Gerade Verbindung mit Pfeil 24"/>
              <p:cNvCxnSpPr/>
              <p:nvPr/>
            </p:nvCxnSpPr>
            <p:spPr>
              <a:xfrm rot="5400000">
                <a:off x="3912405" y="2938747"/>
                <a:ext cx="495425" cy="1588"/>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rot="5400000">
                <a:off x="3769977" y="2938748"/>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27" name="Gruppieren 33"/>
            <p:cNvGrpSpPr/>
            <p:nvPr/>
          </p:nvGrpSpPr>
          <p:grpSpPr>
            <a:xfrm>
              <a:off x="2663025" y="2189082"/>
              <a:ext cx="144016" cy="495426"/>
              <a:chOff x="4016896" y="2691828"/>
              <a:chExt cx="144016" cy="495426"/>
            </a:xfrm>
          </p:grpSpPr>
          <p:cxnSp>
            <p:nvCxnSpPr>
              <p:cNvPr id="28" name="Gerade Verbindung mit Pfeil 27"/>
              <p:cNvCxnSpPr/>
              <p:nvPr/>
            </p:nvCxnSpPr>
            <p:spPr>
              <a:xfrm rot="5400000">
                <a:off x="3912405" y="2938747"/>
                <a:ext cx="495425" cy="1588"/>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rot="5400000">
                <a:off x="3769977" y="2938748"/>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30" name="Gruppieren 36"/>
            <p:cNvGrpSpPr/>
            <p:nvPr/>
          </p:nvGrpSpPr>
          <p:grpSpPr>
            <a:xfrm>
              <a:off x="5380417" y="2189081"/>
              <a:ext cx="144016" cy="495426"/>
              <a:chOff x="4016896" y="2691828"/>
              <a:chExt cx="144016" cy="495426"/>
            </a:xfrm>
          </p:grpSpPr>
          <p:cxnSp>
            <p:nvCxnSpPr>
              <p:cNvPr id="31" name="Gerade Verbindung mit Pfeil 30"/>
              <p:cNvCxnSpPr/>
              <p:nvPr/>
            </p:nvCxnSpPr>
            <p:spPr>
              <a:xfrm rot="5400000">
                <a:off x="3912405" y="2938747"/>
                <a:ext cx="495425" cy="1588"/>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rot="5400000">
                <a:off x="3769977" y="2938748"/>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33" name="Gruppieren 45"/>
            <p:cNvGrpSpPr/>
            <p:nvPr/>
          </p:nvGrpSpPr>
          <p:grpSpPr>
            <a:xfrm>
              <a:off x="3136067" y="3122606"/>
              <a:ext cx="1903538" cy="144016"/>
              <a:chOff x="3136067" y="3181203"/>
              <a:chExt cx="1903538" cy="144016"/>
            </a:xfrm>
          </p:grpSpPr>
          <p:grpSp>
            <p:nvGrpSpPr>
              <p:cNvPr id="34" name="Gruppieren 39"/>
              <p:cNvGrpSpPr/>
              <p:nvPr/>
            </p:nvGrpSpPr>
            <p:grpSpPr>
              <a:xfrm rot="3300000">
                <a:off x="4719884" y="3005498"/>
                <a:ext cx="144016" cy="495426"/>
                <a:chOff x="4016896" y="2691828"/>
                <a:chExt cx="144016" cy="495426"/>
              </a:xfrm>
            </p:grpSpPr>
            <p:cxnSp>
              <p:nvCxnSpPr>
                <p:cNvPr id="38" name="Gerade Verbindung mit Pfeil 37"/>
                <p:cNvCxnSpPr/>
                <p:nvPr/>
              </p:nvCxnSpPr>
              <p:spPr>
                <a:xfrm rot="5400000">
                  <a:off x="3912405" y="2938747"/>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p:nvPr/>
              </p:nvCxnSpPr>
              <p:spPr>
                <a:xfrm rot="5400000">
                  <a:off x="3769977" y="2938748"/>
                  <a:ext cx="495425" cy="1588"/>
                </a:xfrm>
                <a:prstGeom prst="straightConnector1">
                  <a:avLst/>
                </a:prstGeom>
                <a:ln>
                  <a:solidFill>
                    <a:srgbClr val="747678"/>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35" name="Gruppieren 42"/>
              <p:cNvGrpSpPr/>
              <p:nvPr/>
            </p:nvGrpSpPr>
            <p:grpSpPr>
              <a:xfrm rot="7440000">
                <a:off x="3311772" y="3005498"/>
                <a:ext cx="144016" cy="495426"/>
                <a:chOff x="4016896" y="2691828"/>
                <a:chExt cx="144016" cy="495426"/>
              </a:xfrm>
            </p:grpSpPr>
            <p:cxnSp>
              <p:nvCxnSpPr>
                <p:cNvPr id="36" name="Gerade Verbindung mit Pfeil 35"/>
                <p:cNvCxnSpPr/>
                <p:nvPr/>
              </p:nvCxnSpPr>
              <p:spPr>
                <a:xfrm rot="5400000">
                  <a:off x="3912405" y="2938747"/>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p:nvPr/>
              </p:nvCxnSpPr>
              <p:spPr>
                <a:xfrm rot="5400000">
                  <a:off x="3769977" y="2938748"/>
                  <a:ext cx="495425" cy="1588"/>
                </a:xfrm>
                <a:prstGeom prst="straightConnector1">
                  <a:avLst/>
                </a:prstGeom>
                <a:ln>
                  <a:solidFill>
                    <a:srgbClr val="747678"/>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40" name="Gruppieren 46"/>
            <p:cNvGrpSpPr/>
            <p:nvPr/>
          </p:nvGrpSpPr>
          <p:grpSpPr>
            <a:xfrm flipV="1">
              <a:off x="3132068" y="1608027"/>
              <a:ext cx="1903538" cy="144016"/>
              <a:chOff x="3136067" y="3181203"/>
              <a:chExt cx="1903538" cy="144016"/>
            </a:xfrm>
          </p:grpSpPr>
          <p:grpSp>
            <p:nvGrpSpPr>
              <p:cNvPr id="41" name="Gruppieren 39"/>
              <p:cNvGrpSpPr/>
              <p:nvPr/>
            </p:nvGrpSpPr>
            <p:grpSpPr>
              <a:xfrm rot="3300000">
                <a:off x="4719884" y="3005498"/>
                <a:ext cx="144016" cy="495426"/>
                <a:chOff x="4016896" y="2691828"/>
                <a:chExt cx="144016" cy="495426"/>
              </a:xfrm>
            </p:grpSpPr>
            <p:cxnSp>
              <p:nvCxnSpPr>
                <p:cNvPr id="45" name="Gerade Verbindung mit Pfeil 44"/>
                <p:cNvCxnSpPr/>
                <p:nvPr/>
              </p:nvCxnSpPr>
              <p:spPr>
                <a:xfrm rot="5400000">
                  <a:off x="3912405" y="2938747"/>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p:nvPr/>
              </p:nvCxnSpPr>
              <p:spPr>
                <a:xfrm rot="5400000">
                  <a:off x="3769977" y="2938748"/>
                  <a:ext cx="495425" cy="1588"/>
                </a:xfrm>
                <a:prstGeom prst="straightConnector1">
                  <a:avLst/>
                </a:prstGeom>
                <a:ln>
                  <a:solidFill>
                    <a:srgbClr val="747678"/>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42" name="Gruppieren 42"/>
              <p:cNvGrpSpPr/>
              <p:nvPr/>
            </p:nvGrpSpPr>
            <p:grpSpPr>
              <a:xfrm rot="7440000">
                <a:off x="3311772" y="3005498"/>
                <a:ext cx="144016" cy="495426"/>
                <a:chOff x="4016896" y="2691828"/>
                <a:chExt cx="144016" cy="495426"/>
              </a:xfrm>
            </p:grpSpPr>
            <p:cxnSp>
              <p:nvCxnSpPr>
                <p:cNvPr id="43" name="Gerade Verbindung mit Pfeil 42"/>
                <p:cNvCxnSpPr/>
                <p:nvPr/>
              </p:nvCxnSpPr>
              <p:spPr>
                <a:xfrm rot="5400000">
                  <a:off x="3912405" y="2938747"/>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rot="5400000">
                  <a:off x="3769977" y="2938748"/>
                  <a:ext cx="495425" cy="1588"/>
                </a:xfrm>
                <a:prstGeom prst="straightConnector1">
                  <a:avLst/>
                </a:prstGeom>
                <a:ln>
                  <a:solidFill>
                    <a:srgbClr val="747678"/>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47" name="Gruppieren 53"/>
            <p:cNvGrpSpPr>
              <a:grpSpLocks/>
            </p:cNvGrpSpPr>
            <p:nvPr/>
          </p:nvGrpSpPr>
          <p:grpSpPr>
            <a:xfrm>
              <a:off x="3233762" y="2074259"/>
              <a:ext cx="1719247" cy="144016"/>
              <a:chOff x="3136067" y="3181203"/>
              <a:chExt cx="1903538" cy="144016"/>
            </a:xfrm>
          </p:grpSpPr>
          <p:grpSp>
            <p:nvGrpSpPr>
              <p:cNvPr id="48" name="Gruppieren 54"/>
              <p:cNvGrpSpPr/>
              <p:nvPr/>
            </p:nvGrpSpPr>
            <p:grpSpPr>
              <a:xfrm rot="3300000">
                <a:off x="4719884" y="3005498"/>
                <a:ext cx="144016" cy="495426"/>
                <a:chOff x="4016896" y="2691828"/>
                <a:chExt cx="144016" cy="495426"/>
              </a:xfrm>
            </p:grpSpPr>
            <p:cxnSp>
              <p:nvCxnSpPr>
                <p:cNvPr id="52" name="Gerade Verbindung mit Pfeil 51"/>
                <p:cNvCxnSpPr/>
                <p:nvPr/>
              </p:nvCxnSpPr>
              <p:spPr>
                <a:xfrm rot="5400000">
                  <a:off x="3912405" y="2938747"/>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Gerade Verbindung mit Pfeil 52"/>
                <p:cNvCxnSpPr/>
                <p:nvPr/>
              </p:nvCxnSpPr>
              <p:spPr>
                <a:xfrm rot="5400000">
                  <a:off x="3769977" y="2938748"/>
                  <a:ext cx="495425" cy="1588"/>
                </a:xfrm>
                <a:prstGeom prst="straightConnector1">
                  <a:avLst/>
                </a:prstGeom>
                <a:ln>
                  <a:solidFill>
                    <a:srgbClr val="747678"/>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49" name="Gruppieren 55"/>
              <p:cNvGrpSpPr/>
              <p:nvPr/>
            </p:nvGrpSpPr>
            <p:grpSpPr>
              <a:xfrm rot="7440000">
                <a:off x="3311772" y="3005498"/>
                <a:ext cx="144016" cy="495426"/>
                <a:chOff x="4016896" y="2691828"/>
                <a:chExt cx="144016" cy="495426"/>
              </a:xfrm>
            </p:grpSpPr>
            <p:cxnSp>
              <p:nvCxnSpPr>
                <p:cNvPr id="50" name="Gerade Verbindung mit Pfeil 49"/>
                <p:cNvCxnSpPr/>
                <p:nvPr/>
              </p:nvCxnSpPr>
              <p:spPr>
                <a:xfrm rot="5400000">
                  <a:off x="3912405" y="2938747"/>
                  <a:ext cx="495425" cy="1588"/>
                </a:xfrm>
                <a:prstGeom prst="straightConnector1">
                  <a:avLst/>
                </a:prstGeom>
                <a:ln>
                  <a:solidFill>
                    <a:srgbClr val="747678"/>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p:nvPr/>
              </p:nvCxnSpPr>
              <p:spPr>
                <a:xfrm rot="5400000">
                  <a:off x="3769977" y="2938748"/>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grpSp>
          <p:nvGrpSpPr>
            <p:cNvPr id="54" name="Gruppieren 60"/>
            <p:cNvGrpSpPr>
              <a:grpSpLocks/>
            </p:cNvGrpSpPr>
            <p:nvPr/>
          </p:nvGrpSpPr>
          <p:grpSpPr>
            <a:xfrm flipV="1">
              <a:off x="3228987" y="2657046"/>
              <a:ext cx="1719247" cy="144016"/>
              <a:chOff x="3136067" y="3181203"/>
              <a:chExt cx="1903538" cy="144016"/>
            </a:xfrm>
          </p:grpSpPr>
          <p:grpSp>
            <p:nvGrpSpPr>
              <p:cNvPr id="55" name="Gruppieren 39"/>
              <p:cNvGrpSpPr/>
              <p:nvPr/>
            </p:nvGrpSpPr>
            <p:grpSpPr>
              <a:xfrm rot="3300000">
                <a:off x="4719884" y="3005498"/>
                <a:ext cx="144016" cy="495426"/>
                <a:chOff x="4016896" y="2691828"/>
                <a:chExt cx="144016" cy="495426"/>
              </a:xfrm>
            </p:grpSpPr>
            <p:cxnSp>
              <p:nvCxnSpPr>
                <p:cNvPr id="59" name="Gerade Verbindung mit Pfeil 58"/>
                <p:cNvCxnSpPr/>
                <p:nvPr/>
              </p:nvCxnSpPr>
              <p:spPr>
                <a:xfrm rot="5400000">
                  <a:off x="3912405" y="2938747"/>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60" name="Gerade Verbindung mit Pfeil 59"/>
                <p:cNvCxnSpPr/>
                <p:nvPr/>
              </p:nvCxnSpPr>
              <p:spPr>
                <a:xfrm rot="5400000">
                  <a:off x="3769977" y="2938748"/>
                  <a:ext cx="495425" cy="1588"/>
                </a:xfrm>
                <a:prstGeom prst="straightConnector1">
                  <a:avLst/>
                </a:prstGeom>
                <a:ln>
                  <a:solidFill>
                    <a:srgbClr val="747678"/>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56" name="Gruppieren 42"/>
              <p:cNvGrpSpPr/>
              <p:nvPr/>
            </p:nvGrpSpPr>
            <p:grpSpPr>
              <a:xfrm rot="7440000">
                <a:off x="3311772" y="3005498"/>
                <a:ext cx="144016" cy="495426"/>
                <a:chOff x="4016896" y="2691828"/>
                <a:chExt cx="144016" cy="495426"/>
              </a:xfrm>
            </p:grpSpPr>
            <p:cxnSp>
              <p:nvCxnSpPr>
                <p:cNvPr id="57" name="Gerade Verbindung mit Pfeil 56"/>
                <p:cNvCxnSpPr/>
                <p:nvPr/>
              </p:nvCxnSpPr>
              <p:spPr>
                <a:xfrm rot="5400000">
                  <a:off x="3912405" y="2938747"/>
                  <a:ext cx="495425" cy="1588"/>
                </a:xfrm>
                <a:prstGeom prst="straightConnector1">
                  <a:avLst/>
                </a:prstGeom>
                <a:ln>
                  <a:solidFill>
                    <a:srgbClr val="747678"/>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p:nvPr/>
              </p:nvCxnSpPr>
              <p:spPr>
                <a:xfrm rot="5400000">
                  <a:off x="3769977" y="2938748"/>
                  <a:ext cx="495425" cy="1588"/>
                </a:xfrm>
                <a:prstGeom prst="straightConnector1">
                  <a:avLst/>
                </a:prstGeom>
                <a:ln>
                  <a:solidFill>
                    <a:srgbClr val="747678"/>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sp>
          <p:nvSpPr>
            <p:cNvPr id="61" name="Textfeld 60"/>
            <p:cNvSpPr txBox="1"/>
            <p:nvPr/>
          </p:nvSpPr>
          <p:spPr>
            <a:xfrm>
              <a:off x="2394514" y="2390646"/>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0.0m</a:t>
              </a:r>
              <a:endParaRPr lang="en-US" sz="600" b="1" i="1" dirty="0">
                <a:solidFill>
                  <a:srgbClr val="00338D"/>
                </a:solidFill>
                <a:latin typeface="Arial"/>
                <a:cs typeface="Arial" pitchFamily="34" charset="0"/>
              </a:endParaRPr>
            </a:p>
          </p:txBody>
        </p:sp>
        <p:sp>
          <p:nvSpPr>
            <p:cNvPr id="62" name="Textfeld 61"/>
            <p:cNvSpPr txBox="1"/>
            <p:nvPr/>
          </p:nvSpPr>
          <p:spPr>
            <a:xfrm>
              <a:off x="2847676" y="2390646"/>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2.9m</a:t>
              </a:r>
              <a:endParaRPr lang="en-US" sz="600" b="1" i="1" dirty="0">
                <a:solidFill>
                  <a:srgbClr val="00338D"/>
                </a:solidFill>
                <a:latin typeface="Arial"/>
                <a:cs typeface="Arial" pitchFamily="34" charset="0"/>
              </a:endParaRPr>
            </a:p>
          </p:txBody>
        </p:sp>
        <p:sp>
          <p:nvSpPr>
            <p:cNvPr id="63" name="Textfeld 62"/>
            <p:cNvSpPr txBox="1"/>
            <p:nvPr/>
          </p:nvSpPr>
          <p:spPr>
            <a:xfrm rot="2202034">
              <a:off x="3176901" y="3223548"/>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0.0m</a:t>
              </a:r>
              <a:endParaRPr lang="en-US" sz="600" b="1" i="1" dirty="0">
                <a:solidFill>
                  <a:srgbClr val="00338D"/>
                </a:solidFill>
                <a:latin typeface="Arial"/>
                <a:cs typeface="Arial" pitchFamily="34" charset="0"/>
              </a:endParaRPr>
            </a:p>
          </p:txBody>
        </p:sp>
        <p:sp>
          <p:nvSpPr>
            <p:cNvPr id="64" name="Textfeld 63"/>
            <p:cNvSpPr txBox="1"/>
            <p:nvPr/>
          </p:nvSpPr>
          <p:spPr>
            <a:xfrm rot="2143554">
              <a:off x="3329259" y="3041893"/>
              <a:ext cx="23325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17.5m</a:t>
              </a:r>
              <a:endParaRPr lang="en-US" sz="600" b="1" i="1" dirty="0">
                <a:solidFill>
                  <a:srgbClr val="00338D"/>
                </a:solidFill>
                <a:latin typeface="Arial"/>
                <a:cs typeface="Arial" pitchFamily="34" charset="0"/>
              </a:endParaRPr>
            </a:p>
          </p:txBody>
        </p:sp>
        <p:sp>
          <p:nvSpPr>
            <p:cNvPr id="65" name="Textfeld 64"/>
            <p:cNvSpPr txBox="1"/>
            <p:nvPr/>
          </p:nvSpPr>
          <p:spPr>
            <a:xfrm rot="19478227">
              <a:off x="4747274" y="3237534"/>
              <a:ext cx="23325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15.3m</a:t>
              </a:r>
              <a:endParaRPr lang="en-US" sz="600" b="1" i="1" dirty="0">
                <a:solidFill>
                  <a:srgbClr val="00338D"/>
                </a:solidFill>
                <a:latin typeface="Arial"/>
                <a:cs typeface="Arial" pitchFamily="34" charset="0"/>
              </a:endParaRPr>
            </a:p>
          </p:txBody>
        </p:sp>
        <p:sp>
          <p:nvSpPr>
            <p:cNvPr id="66" name="Textfeld 65"/>
            <p:cNvSpPr txBox="1"/>
            <p:nvPr/>
          </p:nvSpPr>
          <p:spPr>
            <a:xfrm rot="19437079">
              <a:off x="4642999" y="3046355"/>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0.0m</a:t>
              </a:r>
              <a:endParaRPr lang="en-US" sz="600" b="1" i="1" dirty="0">
                <a:solidFill>
                  <a:srgbClr val="00338D"/>
                </a:solidFill>
                <a:latin typeface="Arial"/>
                <a:cs typeface="Arial" pitchFamily="34" charset="0"/>
              </a:endParaRPr>
            </a:p>
          </p:txBody>
        </p:sp>
        <p:sp>
          <p:nvSpPr>
            <p:cNvPr id="67" name="Textfeld 66"/>
            <p:cNvSpPr txBox="1"/>
            <p:nvPr/>
          </p:nvSpPr>
          <p:spPr>
            <a:xfrm rot="19493961">
              <a:off x="3203173" y="1544255"/>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0.0m</a:t>
              </a:r>
              <a:endParaRPr lang="en-US" sz="600" b="1" i="1" dirty="0">
                <a:solidFill>
                  <a:srgbClr val="00338D"/>
                </a:solidFill>
                <a:latin typeface="Arial"/>
                <a:cs typeface="Arial" pitchFamily="34" charset="0"/>
              </a:endParaRPr>
            </a:p>
          </p:txBody>
        </p:sp>
        <p:sp>
          <p:nvSpPr>
            <p:cNvPr id="68" name="Textfeld 67"/>
            <p:cNvSpPr txBox="1"/>
            <p:nvPr/>
          </p:nvSpPr>
          <p:spPr>
            <a:xfrm rot="19642420">
              <a:off x="3363346" y="1738191"/>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3.1m</a:t>
              </a:r>
              <a:endParaRPr lang="en-US" sz="600" b="1" i="1" dirty="0">
                <a:solidFill>
                  <a:srgbClr val="00338D"/>
                </a:solidFill>
                <a:latin typeface="Arial"/>
                <a:cs typeface="Arial" pitchFamily="34" charset="0"/>
              </a:endParaRPr>
            </a:p>
          </p:txBody>
        </p:sp>
        <p:sp>
          <p:nvSpPr>
            <p:cNvPr id="69" name="Textfeld 68"/>
            <p:cNvSpPr txBox="1"/>
            <p:nvPr/>
          </p:nvSpPr>
          <p:spPr>
            <a:xfrm rot="2150114">
              <a:off x="4773735" y="1536275"/>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3.0m</a:t>
              </a:r>
              <a:endParaRPr lang="en-US" sz="600" b="1" i="1" dirty="0">
                <a:solidFill>
                  <a:srgbClr val="00338D"/>
                </a:solidFill>
                <a:latin typeface="Arial"/>
                <a:cs typeface="Arial" pitchFamily="34" charset="0"/>
              </a:endParaRPr>
            </a:p>
          </p:txBody>
        </p:sp>
        <p:sp>
          <p:nvSpPr>
            <p:cNvPr id="70" name="Textfeld 69"/>
            <p:cNvSpPr txBox="1"/>
            <p:nvPr/>
          </p:nvSpPr>
          <p:spPr>
            <a:xfrm rot="1995428">
              <a:off x="4599839" y="1736021"/>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2.1m</a:t>
              </a:r>
              <a:endParaRPr lang="en-US" sz="600" b="1" i="1" dirty="0">
                <a:solidFill>
                  <a:srgbClr val="00338D"/>
                </a:solidFill>
                <a:latin typeface="Arial"/>
                <a:cs typeface="Arial" pitchFamily="34" charset="0"/>
              </a:endParaRPr>
            </a:p>
          </p:txBody>
        </p:sp>
        <p:sp>
          <p:nvSpPr>
            <p:cNvPr id="71" name="Textfeld 70"/>
            <p:cNvSpPr txBox="1"/>
            <p:nvPr/>
          </p:nvSpPr>
          <p:spPr>
            <a:xfrm rot="2095330">
              <a:off x="3263362" y="2202588"/>
              <a:ext cx="23325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59.7m</a:t>
              </a:r>
              <a:endParaRPr lang="en-US" sz="600" b="1" i="1" dirty="0">
                <a:solidFill>
                  <a:srgbClr val="00338D"/>
                </a:solidFill>
                <a:latin typeface="Arial"/>
                <a:cs typeface="Arial" pitchFamily="34" charset="0"/>
              </a:endParaRPr>
            </a:p>
          </p:txBody>
        </p:sp>
        <p:sp>
          <p:nvSpPr>
            <p:cNvPr id="72" name="Textfeld 71"/>
            <p:cNvSpPr txBox="1"/>
            <p:nvPr/>
          </p:nvSpPr>
          <p:spPr>
            <a:xfrm rot="2098870">
              <a:off x="3399675" y="1984802"/>
              <a:ext cx="23325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11.4m</a:t>
              </a:r>
              <a:endParaRPr lang="en-US" sz="600" b="1" i="1" dirty="0">
                <a:solidFill>
                  <a:srgbClr val="00338D"/>
                </a:solidFill>
                <a:latin typeface="Arial"/>
                <a:cs typeface="Arial" pitchFamily="34" charset="0"/>
              </a:endParaRPr>
            </a:p>
          </p:txBody>
        </p:sp>
        <p:sp>
          <p:nvSpPr>
            <p:cNvPr id="73" name="Textfeld 72"/>
            <p:cNvSpPr txBox="1"/>
            <p:nvPr/>
          </p:nvSpPr>
          <p:spPr>
            <a:xfrm rot="19462948">
              <a:off x="4642561" y="2107415"/>
              <a:ext cx="23325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70.8m</a:t>
              </a:r>
              <a:endParaRPr lang="en-US" sz="600" b="1" i="1" dirty="0">
                <a:solidFill>
                  <a:srgbClr val="00338D"/>
                </a:solidFill>
                <a:latin typeface="Arial"/>
                <a:cs typeface="Arial" pitchFamily="34" charset="0"/>
              </a:endParaRPr>
            </a:p>
          </p:txBody>
        </p:sp>
        <p:sp>
          <p:nvSpPr>
            <p:cNvPr id="74" name="Textfeld 73"/>
            <p:cNvSpPr txBox="1"/>
            <p:nvPr/>
          </p:nvSpPr>
          <p:spPr>
            <a:xfrm rot="19578675">
              <a:off x="4527237" y="1993704"/>
              <a:ext cx="27922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167.4m</a:t>
              </a:r>
              <a:endParaRPr lang="en-US" sz="600" b="1" i="1" dirty="0">
                <a:solidFill>
                  <a:srgbClr val="00338D"/>
                </a:solidFill>
                <a:latin typeface="Arial"/>
                <a:cs typeface="Arial" pitchFamily="34" charset="0"/>
              </a:endParaRPr>
            </a:p>
          </p:txBody>
        </p:sp>
        <p:sp>
          <p:nvSpPr>
            <p:cNvPr id="75" name="Textfeld 74"/>
            <p:cNvSpPr txBox="1"/>
            <p:nvPr/>
          </p:nvSpPr>
          <p:spPr>
            <a:xfrm rot="19491734">
              <a:off x="3269712" y="2580658"/>
              <a:ext cx="233259" cy="98071"/>
            </a:xfrm>
            <a:prstGeom prst="rect">
              <a:avLst/>
            </a:prstGeom>
            <a:noFill/>
          </p:spPr>
          <p:txBody>
            <a:bodyPr wrap="none" lIns="0" tIns="0" rIns="0" bIns="0" rtlCol="0">
              <a:spAutoFit/>
            </a:bodyPr>
            <a:lstStyle/>
            <a:p>
              <a:r>
                <a:rPr lang="en-US" sz="600" b="1" i="1" dirty="0" smtClean="0">
                  <a:solidFill>
                    <a:srgbClr val="00338D"/>
                  </a:solidFill>
                  <a:cs typeface="Arial" pitchFamily="34" charset="0"/>
                </a:rPr>
                <a:t>16.4m</a:t>
              </a:r>
              <a:endParaRPr lang="en-US" sz="600" b="1" i="1" dirty="0">
                <a:solidFill>
                  <a:srgbClr val="00338D"/>
                </a:solidFill>
                <a:cs typeface="Arial" pitchFamily="34" charset="0"/>
              </a:endParaRPr>
            </a:p>
          </p:txBody>
        </p:sp>
        <p:sp>
          <p:nvSpPr>
            <p:cNvPr id="76" name="Textfeld 75"/>
            <p:cNvSpPr txBox="1"/>
            <p:nvPr/>
          </p:nvSpPr>
          <p:spPr>
            <a:xfrm rot="19493177">
              <a:off x="3423004" y="2771223"/>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0.0m</a:t>
              </a:r>
              <a:endParaRPr lang="en-US" sz="600" b="1" i="1" dirty="0">
                <a:solidFill>
                  <a:srgbClr val="00338D"/>
                </a:solidFill>
                <a:latin typeface="Arial"/>
                <a:cs typeface="Arial" pitchFamily="34" charset="0"/>
              </a:endParaRPr>
            </a:p>
          </p:txBody>
        </p:sp>
        <p:sp>
          <p:nvSpPr>
            <p:cNvPr id="77" name="Textfeld 76"/>
            <p:cNvSpPr txBox="1"/>
            <p:nvPr/>
          </p:nvSpPr>
          <p:spPr>
            <a:xfrm rot="2138942">
              <a:off x="4664474" y="2558372"/>
              <a:ext cx="23325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22.9m</a:t>
              </a:r>
              <a:endParaRPr lang="en-US" sz="600" b="1" i="1" dirty="0">
                <a:solidFill>
                  <a:srgbClr val="00338D"/>
                </a:solidFill>
                <a:latin typeface="Arial"/>
                <a:cs typeface="Arial" pitchFamily="34" charset="0"/>
              </a:endParaRPr>
            </a:p>
          </p:txBody>
        </p:sp>
        <p:sp>
          <p:nvSpPr>
            <p:cNvPr id="78" name="Textfeld 77"/>
            <p:cNvSpPr txBox="1"/>
            <p:nvPr/>
          </p:nvSpPr>
          <p:spPr>
            <a:xfrm rot="2107488">
              <a:off x="4530714" y="2776497"/>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0.1m</a:t>
              </a:r>
              <a:endParaRPr lang="en-US" sz="600" b="1" i="1" dirty="0">
                <a:solidFill>
                  <a:srgbClr val="00338D"/>
                </a:solidFill>
                <a:latin typeface="Arial"/>
                <a:cs typeface="Arial" pitchFamily="34" charset="0"/>
              </a:endParaRPr>
            </a:p>
          </p:txBody>
        </p:sp>
        <p:sp>
          <p:nvSpPr>
            <p:cNvPr id="79" name="Textfeld 66"/>
            <p:cNvSpPr txBox="1"/>
            <p:nvPr/>
          </p:nvSpPr>
          <p:spPr>
            <a:xfrm rot="5400000">
              <a:off x="3966243" y="1933592"/>
              <a:ext cx="23325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43.8m</a:t>
              </a:r>
              <a:endParaRPr lang="en-US" sz="600" b="1" i="1" dirty="0">
                <a:solidFill>
                  <a:srgbClr val="00338D"/>
                </a:solidFill>
                <a:latin typeface="Arial"/>
                <a:cs typeface="Arial" pitchFamily="34" charset="0"/>
              </a:endParaRPr>
            </a:p>
          </p:txBody>
        </p:sp>
        <p:sp>
          <p:nvSpPr>
            <p:cNvPr id="80" name="Textfeld 66"/>
            <p:cNvSpPr txBox="1"/>
            <p:nvPr/>
          </p:nvSpPr>
          <p:spPr>
            <a:xfrm rot="5400000">
              <a:off x="4131650" y="1925397"/>
              <a:ext cx="23325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34.0m</a:t>
              </a:r>
              <a:endParaRPr lang="en-US" sz="600" b="1" i="1" dirty="0">
                <a:solidFill>
                  <a:srgbClr val="00338D"/>
                </a:solidFill>
                <a:latin typeface="Arial"/>
                <a:cs typeface="Arial" pitchFamily="34" charset="0"/>
              </a:endParaRPr>
            </a:p>
          </p:txBody>
        </p:sp>
        <p:sp>
          <p:nvSpPr>
            <p:cNvPr id="81" name="Textfeld 66"/>
            <p:cNvSpPr txBox="1"/>
            <p:nvPr/>
          </p:nvSpPr>
          <p:spPr>
            <a:xfrm rot="5400000">
              <a:off x="3927296" y="2855744"/>
              <a:ext cx="27922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191.6m</a:t>
              </a:r>
              <a:endParaRPr lang="en-US" sz="600" b="1" i="1" dirty="0">
                <a:solidFill>
                  <a:srgbClr val="00338D"/>
                </a:solidFill>
                <a:latin typeface="Arial"/>
                <a:cs typeface="Arial" pitchFamily="34" charset="0"/>
              </a:endParaRPr>
            </a:p>
          </p:txBody>
        </p:sp>
        <p:sp>
          <p:nvSpPr>
            <p:cNvPr id="82" name="Textfeld 66"/>
            <p:cNvSpPr txBox="1"/>
            <p:nvPr/>
          </p:nvSpPr>
          <p:spPr>
            <a:xfrm rot="5400000">
              <a:off x="4103952" y="2863349"/>
              <a:ext cx="279229"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213.6m</a:t>
              </a:r>
              <a:endParaRPr lang="en-US" sz="600" b="1" i="1" dirty="0">
                <a:solidFill>
                  <a:srgbClr val="00338D"/>
                </a:solidFill>
                <a:latin typeface="Arial"/>
                <a:cs typeface="Arial" pitchFamily="34" charset="0"/>
              </a:endParaRPr>
            </a:p>
          </p:txBody>
        </p:sp>
        <p:sp>
          <p:nvSpPr>
            <p:cNvPr id="83" name="Textfeld 64"/>
            <p:cNvSpPr txBox="1"/>
            <p:nvPr/>
          </p:nvSpPr>
          <p:spPr>
            <a:xfrm>
              <a:off x="5169024" y="2430762"/>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0.0m</a:t>
              </a:r>
              <a:endParaRPr lang="en-US" sz="600" b="1" i="1" dirty="0">
                <a:solidFill>
                  <a:srgbClr val="00338D"/>
                </a:solidFill>
                <a:latin typeface="Arial"/>
                <a:cs typeface="Arial" pitchFamily="34" charset="0"/>
              </a:endParaRPr>
            </a:p>
          </p:txBody>
        </p:sp>
        <p:sp>
          <p:nvSpPr>
            <p:cNvPr id="84" name="Textfeld 64"/>
            <p:cNvSpPr txBox="1"/>
            <p:nvPr/>
          </p:nvSpPr>
          <p:spPr>
            <a:xfrm>
              <a:off x="5601072" y="2358754"/>
              <a:ext cx="187288" cy="98071"/>
            </a:xfrm>
            <a:prstGeom prst="rect">
              <a:avLst/>
            </a:prstGeom>
            <a:noFill/>
          </p:spPr>
          <p:txBody>
            <a:bodyPr wrap="none" lIns="0" tIns="0" rIns="0" bIns="0" rtlCol="0">
              <a:spAutoFit/>
            </a:bodyPr>
            <a:lstStyle/>
            <a:p>
              <a:r>
                <a:rPr lang="en-US" sz="600" b="1" i="1" dirty="0" smtClean="0">
                  <a:solidFill>
                    <a:srgbClr val="00338D"/>
                  </a:solidFill>
                  <a:latin typeface="Arial"/>
                  <a:cs typeface="Arial" pitchFamily="34" charset="0"/>
                </a:rPr>
                <a:t>0.0m</a:t>
              </a:r>
              <a:endParaRPr lang="en-US" sz="600" b="1" i="1" dirty="0">
                <a:solidFill>
                  <a:srgbClr val="00338D"/>
                </a:solidFill>
                <a:latin typeface="Arial"/>
                <a:cs typeface="Arial" pitchFamily="34" charset="0"/>
              </a:endParaRPr>
            </a:p>
          </p:txBody>
        </p:sp>
        <p:sp>
          <p:nvSpPr>
            <p:cNvPr id="86" name="Rounded Rectangle 4"/>
            <p:cNvSpPr/>
            <p:nvPr>
              <p:custDataLst>
                <p:tags r:id="rId14"/>
              </p:custDataLst>
            </p:nvPr>
          </p:nvSpPr>
          <p:spPr bwMode="gray">
            <a:xfrm rot="3420000">
              <a:off x="4569652" y="1928135"/>
              <a:ext cx="283803" cy="367976"/>
            </a:xfrm>
            <a:prstGeom prst="roundRect">
              <a:avLst>
                <a:gd name="adj" fmla="val 26588"/>
              </a:avLst>
            </a:prstGeom>
            <a:noFill/>
            <a:ln w="63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87" name="Rounded Rectangle 4"/>
            <p:cNvSpPr/>
            <p:nvPr>
              <p:custDataLst>
                <p:tags r:id="rId15"/>
              </p:custDataLst>
            </p:nvPr>
          </p:nvSpPr>
          <p:spPr bwMode="gray">
            <a:xfrm rot="5400000">
              <a:off x="3975733" y="2728813"/>
              <a:ext cx="326106" cy="380289"/>
            </a:xfrm>
            <a:prstGeom prst="roundRect">
              <a:avLst>
                <a:gd name="adj" fmla="val 26588"/>
              </a:avLst>
            </a:prstGeom>
            <a:noFill/>
            <a:ln w="63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grpSp>
      <p:pic>
        <p:nvPicPr>
          <p:cNvPr id="89" name="Grafik 88"/>
          <p:cNvPicPr>
            <a:picLocks noChangeAspect="1"/>
          </p:cNvPicPr>
          <p:nvPr>
            <p:custDataLst>
              <p:tags r:id="rId4"/>
            </p:custDataLst>
          </p:nvPr>
        </p:nvPicPr>
        <p:blipFill>
          <a:blip r:embed="rId17"/>
          <a:stretch>
            <a:fillRect/>
          </a:stretch>
        </p:blipFill>
        <p:spPr>
          <a:xfrm>
            <a:off x="2454171" y="3870009"/>
            <a:ext cx="3419601" cy="2144191"/>
          </a:xfrm>
          <a:prstGeom prst="rect">
            <a:avLst/>
          </a:prstGeom>
        </p:spPr>
      </p:pic>
      <p:sp>
        <p:nvSpPr>
          <p:cNvPr id="90" name="Text Box 8"/>
          <p:cNvSpPr txBox="1">
            <a:spLocks noChangeArrowheads="1"/>
          </p:cNvSpPr>
          <p:nvPr>
            <p:custDataLst>
              <p:tags r:id="rId5"/>
            </p:custDataLst>
          </p:nvPr>
        </p:nvSpPr>
        <p:spPr bwMode="auto">
          <a:xfrm>
            <a:off x="2446338" y="6016389"/>
            <a:ext cx="3588399" cy="290849"/>
          </a:xfrm>
          <a:prstGeom prst="rect">
            <a:avLst/>
          </a:prstGeom>
          <a:noFill/>
          <a:ln w="6350">
            <a:noFill/>
            <a:miter lim="800000"/>
            <a:headEnd type="none" w="sm" len="sm"/>
            <a:tailEnd type="none" w="sm" len="sm"/>
          </a:ln>
          <a:effectLst/>
        </p:spPr>
        <p:txBody>
          <a:bodyPr wrap="square" lIns="0" tIns="0" rIns="0" bIns="0" anchor="b">
            <a:spAutoFit/>
          </a:bodyPr>
          <a:lstStyle/>
          <a:p>
            <a:pPr marL="358775" indent="-358775" defTabSz="762000" eaLnBrk="0" hangingPunct="0">
              <a:spcBef>
                <a:spcPct val="15000"/>
              </a:spcBef>
            </a:pPr>
            <a:r>
              <a:rPr lang="en-US" sz="600" dirty="0" smtClean="0">
                <a:latin typeface="Arial"/>
                <a:cs typeface="Arial" pitchFamily="34" charset="0"/>
              </a:rPr>
              <a:t>Note:	Figures are based on COGS entries in </a:t>
            </a:r>
            <a:r>
              <a:rPr lang="en-US" sz="600" dirty="0" smtClean="0">
                <a:cs typeface="Arial" pitchFamily="34" charset="0"/>
              </a:rPr>
              <a:t>consolidation system </a:t>
            </a:r>
            <a:r>
              <a:rPr lang="en-US" sz="600" dirty="0" smtClean="0">
                <a:latin typeface="Arial"/>
                <a:cs typeface="Arial" pitchFamily="34" charset="0"/>
              </a:rPr>
              <a:t>and may include consolidation entries (e.g. for inter-company profit elimination): yellow boxes mark transactions within regions</a:t>
            </a:r>
          </a:p>
          <a:p>
            <a:pPr marL="358775" indent="-358775" defTabSz="762000" eaLnBrk="0" hangingPunct="0">
              <a:spcBef>
                <a:spcPct val="15000"/>
              </a:spcBef>
            </a:pPr>
            <a:r>
              <a:rPr lang="en-US" sz="600" dirty="0" smtClean="0">
                <a:latin typeface="Arial"/>
                <a:cs typeface="Arial" pitchFamily="34" charset="0"/>
              </a:rPr>
              <a:t>Source:	</a:t>
            </a:r>
            <a:r>
              <a:rPr lang="en-US" sz="600" dirty="0" smtClean="0">
                <a:cs typeface="Arial" pitchFamily="34" charset="0"/>
              </a:rPr>
              <a:t>Mgmt. information, consolidation system</a:t>
            </a:r>
            <a:endParaRPr lang="en-US" sz="600" dirty="0">
              <a:cs typeface="Arial" pitchFamily="34" charset="0"/>
            </a:endParaRPr>
          </a:p>
        </p:txBody>
      </p:sp>
      <p:pic>
        <p:nvPicPr>
          <p:cNvPr id="7" name="Grafik 6"/>
          <p:cNvPicPr>
            <a:picLocks noChangeAspect="1"/>
          </p:cNvPicPr>
          <p:nvPr>
            <p:custDataLst>
              <p:tags r:id="rId6"/>
            </p:custDataLst>
          </p:nvPr>
        </p:nvPicPr>
        <p:blipFill>
          <a:blip r:embed="rId18"/>
          <a:stretch>
            <a:fillRect/>
          </a:stretch>
        </p:blipFill>
        <p:spPr>
          <a:xfrm>
            <a:off x="-2793400" y="2483904"/>
            <a:ext cx="1975275" cy="2225233"/>
          </a:xfrm>
          <a:prstGeom prst="rect">
            <a:avLst/>
          </a:prstGeom>
        </p:spPr>
      </p:pic>
      <p:graphicFrame>
        <p:nvGraphicFramePr>
          <p:cNvPr id="91" name="Objekt 90"/>
          <p:cNvGraphicFramePr>
            <a:graphicFrameLocks noChangeAspect="1"/>
          </p:cNvGraphicFramePr>
          <p:nvPr>
            <p:extLst>
              <p:ext uri="{D42A27DB-BD31-4B8C-83A1-F6EECF244321}">
                <p14:modId xmlns:p14="http://schemas.microsoft.com/office/powerpoint/2010/main" val="2845886253"/>
              </p:ext>
            </p:extLst>
          </p:nvPr>
        </p:nvGraphicFramePr>
        <p:xfrm>
          <a:off x="-1732525" y="4826489"/>
          <a:ext cx="914400" cy="771525"/>
        </p:xfrm>
        <a:graphic>
          <a:graphicData uri="http://schemas.openxmlformats.org/presentationml/2006/ole">
            <mc:AlternateContent xmlns:mc="http://schemas.openxmlformats.org/markup-compatibility/2006">
              <mc:Choice xmlns:v="urn:schemas-microsoft-com:vml" Requires="v">
                <p:oleObj spid="_x0000_s3117" name="Arbeitsblatt" showAsIcon="1" r:id="rId20" imgW="914400" imgH="771480" progId="Excel.Sheet.12">
                  <p:embed/>
                </p:oleObj>
              </mc:Choice>
              <mc:Fallback>
                <p:oleObj name="Arbeitsblatt" showAsIcon="1" r:id="rId20" imgW="914400" imgH="771480" progId="Excel.Sheet.12">
                  <p:embed/>
                  <p:pic>
                    <p:nvPicPr>
                      <p:cNvPr id="0" name=""/>
                      <p:cNvPicPr/>
                      <p:nvPr/>
                    </p:nvPicPr>
                    <p:blipFill>
                      <a:blip r:embed="rId21"/>
                      <a:stretch>
                        <a:fillRect/>
                      </a:stretch>
                    </p:blipFill>
                    <p:spPr>
                      <a:xfrm>
                        <a:off x="-1732525" y="482648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9511856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36960842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&amp; Gross Profit (historical)</a:t>
            </a:r>
          </a:p>
        </p:txBody>
      </p:sp>
      <p:sp>
        <p:nvSpPr>
          <p:cNvPr id="4" name="Titel 3"/>
          <p:cNvSpPr>
            <a:spLocks noGrp="1"/>
          </p:cNvSpPr>
          <p:nvPr>
            <p:ph type="title"/>
          </p:nvPr>
        </p:nvSpPr>
        <p:spPr/>
        <p:txBody>
          <a:bodyPr/>
          <a:lstStyle/>
          <a:p>
            <a:r>
              <a:rPr lang="en-US" dirty="0" smtClean="0"/>
              <a:t>Overview (1/3)</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900" b="1" dirty="0" smtClean="0">
                  <a:solidFill>
                    <a:schemeClr val="bg1"/>
                  </a:solidFill>
                </a:rPr>
                <a:t>The analysis of sales and gross profit is generally key to understand the business model.</a:t>
              </a:r>
              <a:br>
                <a:rPr lang="en-US" sz="900" b="1" dirty="0" smtClean="0">
                  <a:solidFill>
                    <a:schemeClr val="bg1"/>
                  </a:solidFill>
                </a:rPr>
              </a:br>
              <a:r>
                <a:rPr lang="en-US" sz="900" b="1" dirty="0" smtClean="0">
                  <a:solidFill>
                    <a:schemeClr val="bg1"/>
                  </a:solidFill>
                </a:rPr>
                <a:t>The value drivers and trends identified form the basis for evaluating the Business Plan.</a:t>
              </a:r>
            </a:p>
          </p:txBody>
        </p:sp>
      </p:grpSp>
      <p:sp>
        <p:nvSpPr>
          <p:cNvPr id="26" name="Text Placeholder 5"/>
          <p:cNvSpPr>
            <a:spLocks noGrp="1"/>
          </p:cNvSpPr>
          <p:nvPr>
            <p:ph type="body" sz="quarter" idx="11"/>
          </p:nvPr>
        </p:nvSpPr>
        <p:spPr>
          <a:xfrm>
            <a:off x="498097" y="2153260"/>
            <a:ext cx="2792991" cy="2170501"/>
          </a:xfrm>
          <a:ln w="6350">
            <a:noFill/>
          </a:ln>
        </p:spPr>
        <p:txBody>
          <a:bodyPr vert="horz" lIns="0" tIns="0" rIns="0" bIns="0" rtlCol="0" anchor="t" anchorCtr="0">
            <a:noAutofit/>
          </a:bodyPr>
          <a:lstStyle/>
          <a:p>
            <a:pPr>
              <a:spcAft>
                <a:spcPts val="300"/>
              </a:spcAft>
            </a:pPr>
            <a:r>
              <a:rPr lang="en-US" sz="900" dirty="0" smtClean="0">
                <a:solidFill>
                  <a:schemeClr val="accent1"/>
                </a:solidFill>
              </a:rPr>
              <a:t>Buy Side/Sell Side/JV/Turnaround</a:t>
            </a:r>
          </a:p>
          <a:p>
            <a:pPr lvl="2">
              <a:spcAft>
                <a:spcPts val="300"/>
              </a:spcAft>
            </a:pPr>
            <a:r>
              <a:rPr lang="en-US" dirty="0" smtClean="0"/>
              <a:t>The primary objective of the sales and gross margin analyses is to identify the profit generating products, customers and regions and to form an understanding of the business model</a:t>
            </a:r>
          </a:p>
          <a:p>
            <a:pPr lvl="2">
              <a:spcAft>
                <a:spcPts val="300"/>
              </a:spcAft>
            </a:pPr>
            <a:r>
              <a:rPr lang="en-US" dirty="0" smtClean="0"/>
              <a:t>To understand the drivers of growth external trends (country and sector economics, competition, regulatory environment, etc.) and the impact of internal measures (new products, strategic reorientation, restructuring, etc.) have to be determined.</a:t>
            </a:r>
          </a:p>
          <a:p>
            <a:pPr lvl="2">
              <a:spcAft>
                <a:spcPts val="300"/>
              </a:spcAft>
            </a:pPr>
            <a:r>
              <a:rPr lang="en-US" dirty="0" smtClean="0"/>
              <a:t>The sales and gross margin analyses form the basis for the subsequent Business Plan analysis and valuation model assessment.</a:t>
            </a:r>
            <a:endParaRPr lang="en-US" dirty="0"/>
          </a:p>
        </p:txBody>
      </p:sp>
      <p:sp>
        <p:nvSpPr>
          <p:cNvPr id="28" name="Rechteck 18"/>
          <p:cNvSpPr/>
          <p:nvPr/>
        </p:nvSpPr>
        <p:spPr>
          <a:xfrm>
            <a:off x="3385038" y="1875810"/>
            <a:ext cx="603201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279937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367721"/>
            <a:ext cx="279937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686300"/>
            <a:ext cx="2792991" cy="1335088"/>
          </a:xfrm>
          <a:ln w="6350">
            <a:noFill/>
          </a:ln>
        </p:spPr>
        <p:txBody>
          <a:bodyPr vert="horz" lIns="0" tIns="0" rIns="0" bIns="0" rtlCol="0" anchor="t" anchorCtr="0">
            <a:noAutofit/>
          </a:bodyPr>
          <a:lstStyle/>
          <a:p>
            <a:pPr lvl="2">
              <a:spcAft>
                <a:spcPts val="300"/>
              </a:spcAft>
            </a:pPr>
            <a:r>
              <a:rPr lang="en-US" dirty="0" smtClean="0"/>
              <a:t>Sales </a:t>
            </a:r>
            <a:r>
              <a:rPr lang="en-US" dirty="0"/>
              <a:t>and (gross) margin analyses depend highly on the respective sector specific requirements and the available management reporting. The potential for </a:t>
            </a:r>
            <a:r>
              <a:rPr lang="en-US" dirty="0" smtClean="0"/>
              <a:t>standardization </a:t>
            </a:r>
            <a:r>
              <a:rPr lang="en-US" dirty="0"/>
              <a:t>is limited to an Excel Toolbox with examples for analyses and graphic illustrations of the results. </a:t>
            </a:r>
          </a:p>
          <a:p>
            <a:pPr lvl="2">
              <a:spcAft>
                <a:spcPts val="300"/>
              </a:spcAft>
            </a:pPr>
            <a:r>
              <a:rPr lang="en-US" dirty="0"/>
              <a:t>S</a:t>
            </a:r>
            <a:r>
              <a:rPr lang="en-US" dirty="0" smtClean="0"/>
              <a:t>ector </a:t>
            </a:r>
            <a:r>
              <a:rPr lang="en-US" dirty="0"/>
              <a:t>user guides </a:t>
            </a:r>
            <a:r>
              <a:rPr lang="en-US" dirty="0" smtClean="0"/>
              <a:t>and Benchmarking </a:t>
            </a:r>
            <a:r>
              <a:rPr lang="en-US" dirty="0"/>
              <a:t>Plus tool </a:t>
            </a:r>
            <a:r>
              <a:rPr lang="en-US" dirty="0" smtClean="0"/>
              <a:t>are helpful to identify sector </a:t>
            </a:r>
            <a:r>
              <a:rPr lang="en-US" dirty="0"/>
              <a:t>specific </a:t>
            </a:r>
            <a:r>
              <a:rPr lang="en-US" dirty="0" smtClean="0"/>
              <a:t>KPIs.</a:t>
            </a:r>
            <a:endParaRPr lang="en-US" dirty="0"/>
          </a:p>
        </p:txBody>
      </p:sp>
      <p:sp>
        <p:nvSpPr>
          <p:cNvPr id="33" name="Text Placeholder 5"/>
          <p:cNvSpPr>
            <a:spLocks noGrp="1"/>
          </p:cNvSpPr>
          <p:nvPr>
            <p:ph type="body" sz="quarter" idx="11"/>
          </p:nvPr>
        </p:nvSpPr>
        <p:spPr>
          <a:xfrm>
            <a:off x="6267449" y="2153260"/>
            <a:ext cx="3149601" cy="2170501"/>
          </a:xfrm>
          <a:ln w="6350">
            <a:noFill/>
          </a:ln>
        </p:spPr>
        <p:txBody>
          <a:bodyPr vert="horz" lIns="0" tIns="0" rIns="0" bIns="0" rtlCol="0" anchor="t" anchorCtr="0">
            <a:noAutofit/>
          </a:bodyPr>
          <a:lstStyle/>
          <a:p>
            <a:pPr>
              <a:spcAft>
                <a:spcPts val="200"/>
              </a:spcAft>
            </a:pPr>
            <a:r>
              <a:rPr lang="en-US" sz="900" dirty="0" smtClean="0"/>
              <a:t>Material </a:t>
            </a:r>
            <a:r>
              <a:rPr lang="en-US" sz="900" dirty="0"/>
              <a:t>principles</a:t>
            </a:r>
          </a:p>
          <a:p>
            <a:pPr lvl="2">
              <a:spcAft>
                <a:spcPts val="200"/>
              </a:spcAft>
            </a:pPr>
            <a:r>
              <a:rPr lang="en-US" dirty="0"/>
              <a:t>The level of detail of the analyses depends on the scope of work and the available information (align structure with commercial DD and Business Plan analyses), e.g.:</a:t>
            </a:r>
          </a:p>
          <a:p>
            <a:pPr lvl="3">
              <a:spcAft>
                <a:spcPts val="200"/>
              </a:spcAft>
            </a:pPr>
            <a:r>
              <a:rPr lang="en-US" dirty="0"/>
              <a:t>Group, sub-group, legal entity; and/or</a:t>
            </a:r>
          </a:p>
          <a:p>
            <a:pPr lvl="3">
              <a:spcAft>
                <a:spcPts val="200"/>
              </a:spcAft>
            </a:pPr>
            <a:r>
              <a:rPr lang="en-US" dirty="0"/>
              <a:t>Segment, region, product group, product, customer.</a:t>
            </a:r>
          </a:p>
          <a:p>
            <a:pPr lvl="2">
              <a:spcAft>
                <a:spcPts val="200"/>
              </a:spcAft>
            </a:pPr>
            <a:r>
              <a:rPr lang="en-US" dirty="0"/>
              <a:t>Sources of information</a:t>
            </a:r>
          </a:p>
          <a:p>
            <a:pPr lvl="3">
              <a:spcAft>
                <a:spcPts val="200"/>
              </a:spcAft>
            </a:pPr>
            <a:r>
              <a:rPr lang="en-US" dirty="0"/>
              <a:t>Sales controlling and contribution margin analyses;</a:t>
            </a:r>
          </a:p>
          <a:p>
            <a:pPr lvl="3">
              <a:spcAft>
                <a:spcPts val="200"/>
              </a:spcAft>
            </a:pPr>
            <a:r>
              <a:rPr lang="en-US" dirty="0"/>
              <a:t>Annual report / segment </a:t>
            </a:r>
            <a:r>
              <a:rPr lang="en-US" dirty="0" smtClean="0"/>
              <a:t>reporting (reconciliation </a:t>
            </a:r>
            <a:r>
              <a:rPr lang="en-US" dirty="0"/>
              <a:t>internal/management reporting to external/audited financial statements may be required).</a:t>
            </a:r>
          </a:p>
          <a:p>
            <a:pPr lvl="2">
              <a:spcAft>
                <a:spcPts val="200"/>
              </a:spcAft>
            </a:pPr>
            <a:r>
              <a:rPr lang="en-US" dirty="0"/>
              <a:t>Potential issues for sales analyses (trends and drivers):</a:t>
            </a:r>
          </a:p>
          <a:p>
            <a:pPr lvl="3">
              <a:spcAft>
                <a:spcPts val="200"/>
              </a:spcAft>
            </a:pPr>
            <a:r>
              <a:rPr lang="en-US" dirty="0"/>
              <a:t>Product mix and price/volume analyses;</a:t>
            </a:r>
          </a:p>
          <a:p>
            <a:pPr lvl="3">
              <a:spcAft>
                <a:spcPts val="200"/>
              </a:spcAft>
            </a:pPr>
            <a:r>
              <a:rPr lang="en-US" dirty="0"/>
              <a:t>Sector specific KPIs </a:t>
            </a:r>
            <a:r>
              <a:rPr lang="en-US" dirty="0" smtClean="0"/>
              <a:t>(e.g. </a:t>
            </a:r>
            <a:r>
              <a:rPr lang="en-US" dirty="0"/>
              <a:t>sales per </a:t>
            </a:r>
            <a:r>
              <a:rPr lang="en-US" dirty="0" err="1"/>
              <a:t>sqm</a:t>
            </a:r>
            <a:r>
              <a:rPr lang="en-US" dirty="0"/>
              <a:t> in retail);</a:t>
            </a:r>
          </a:p>
          <a:p>
            <a:pPr lvl="3">
              <a:spcAft>
                <a:spcPts val="200"/>
              </a:spcAft>
            </a:pPr>
            <a:r>
              <a:rPr lang="en-US" dirty="0"/>
              <a:t>Product lifecycles and seasonality;</a:t>
            </a:r>
          </a:p>
          <a:p>
            <a:pPr lvl="3">
              <a:spcAft>
                <a:spcPts val="200"/>
              </a:spcAft>
            </a:pPr>
            <a:r>
              <a:rPr lang="en-US" dirty="0"/>
              <a:t>Like-for-like analysis, customer/contract churn, and/or opportunities or risks from major customer wins/losses. </a:t>
            </a:r>
          </a:p>
          <a:p>
            <a:pPr lvl="2">
              <a:spcAft>
                <a:spcPts val="200"/>
              </a:spcAft>
            </a:pPr>
            <a:r>
              <a:rPr lang="en-US" dirty="0"/>
              <a:t>Margin analysis (trends and drivers):</a:t>
            </a:r>
          </a:p>
          <a:p>
            <a:pPr lvl="3">
              <a:spcAft>
                <a:spcPts val="200"/>
              </a:spcAft>
            </a:pPr>
            <a:r>
              <a:rPr lang="en-US" dirty="0"/>
              <a:t>Price/volume analyses for major cost line items; </a:t>
            </a:r>
          </a:p>
          <a:p>
            <a:pPr lvl="3">
              <a:spcAft>
                <a:spcPts val="200"/>
              </a:spcAft>
            </a:pPr>
            <a:r>
              <a:rPr lang="en-US" dirty="0"/>
              <a:t>Commodity and currency hedging;</a:t>
            </a:r>
          </a:p>
          <a:p>
            <a:pPr lvl="3">
              <a:spcAft>
                <a:spcPts val="200"/>
              </a:spcAft>
            </a:pPr>
            <a:r>
              <a:rPr lang="en-US" dirty="0"/>
              <a:t>Supplier dependency;</a:t>
            </a:r>
          </a:p>
          <a:p>
            <a:pPr lvl="3">
              <a:spcAft>
                <a:spcPts val="200"/>
              </a:spcAft>
            </a:pPr>
            <a:r>
              <a:rPr lang="en-US" dirty="0"/>
              <a:t>Fixed costs ratio and operational gearing</a:t>
            </a:r>
            <a:r>
              <a:rPr lang="en-US" dirty="0" smtClean="0"/>
              <a:t>.</a:t>
            </a:r>
            <a:br>
              <a:rPr lang="en-US" dirty="0" smtClean="0"/>
            </a:br>
            <a:endParaRPr lang="en-US" i="1" dirty="0" smtClean="0"/>
          </a:p>
          <a:p>
            <a:pPr lvl="1">
              <a:spcAft>
                <a:spcPts val="200"/>
              </a:spcAft>
            </a:pPr>
            <a:r>
              <a:rPr lang="en-US" i="1" dirty="0" smtClean="0"/>
              <a:t>When available information is limited or insufficient, qualitative statements are still preferable to no margin analysis at all.</a:t>
            </a:r>
            <a:endParaRPr lang="en-US" i="1" dirty="0"/>
          </a:p>
        </p:txBody>
      </p:sp>
      <p:sp>
        <p:nvSpPr>
          <p:cNvPr id="40" name="Text Placeholder 12"/>
          <p:cNvSpPr txBox="1">
            <a:spLocks/>
          </p:cNvSpPr>
          <p:nvPr>
            <p:custDataLst>
              <p:tags r:id="rId2"/>
            </p:custDataLst>
          </p:nvPr>
        </p:nvSpPr>
        <p:spPr>
          <a:xfrm>
            <a:off x="3385038" y="2153260"/>
            <a:ext cx="2866293"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Trend analysis – Rolling LTM sales, 2012 – </a:t>
            </a:r>
            <a:r>
              <a:rPr lang="en-US" sz="900" kern="0" dirty="0" smtClean="0">
                <a:latin typeface="Arial" panose="020B0604020202020204" pitchFamily="34" charset="0"/>
                <a:cs typeface="Arial" panose="020B0604020202020204" pitchFamily="34" charset="0"/>
              </a:rPr>
              <a:t>YTD13</a:t>
            </a:r>
            <a:endParaRPr lang="en-US" sz="900" kern="0" dirty="0">
              <a:latin typeface="Arial" panose="020B0604020202020204" pitchFamily="34" charset="0"/>
              <a:cs typeface="Arial" panose="020B0604020202020204" pitchFamily="34" charset="0"/>
            </a:endParaRPr>
          </a:p>
        </p:txBody>
      </p:sp>
      <p:pic>
        <p:nvPicPr>
          <p:cNvPr id="44" name="Grafik 43"/>
          <p:cNvPicPr>
            <a:picLocks noChangeAspect="1"/>
          </p:cNvPicPr>
          <p:nvPr>
            <p:custDataLst>
              <p:tags r:id="rId3"/>
            </p:custDataLst>
          </p:nvPr>
        </p:nvPicPr>
        <p:blipFill rotWithShape="1">
          <a:blip r:embed="rId12"/>
          <a:srcRect l="4486" t="8813" r="57474" b="27799"/>
          <a:stretch/>
        </p:blipFill>
        <p:spPr>
          <a:xfrm>
            <a:off x="3364230" y="2314575"/>
            <a:ext cx="2714625" cy="1771650"/>
          </a:xfrm>
          <a:prstGeom prst="rect">
            <a:avLst/>
          </a:prstGeom>
        </p:spPr>
      </p:pic>
      <p:sp>
        <p:nvSpPr>
          <p:cNvPr id="48" name="Rounded Rectangle 2"/>
          <p:cNvSpPr/>
          <p:nvPr>
            <p:custDataLst>
              <p:tags r:id="rId4"/>
            </p:custDataLst>
          </p:nvPr>
        </p:nvSpPr>
        <p:spPr>
          <a:xfrm rot="5400000">
            <a:off x="5461490" y="2118351"/>
            <a:ext cx="222847" cy="79825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grpSp>
        <p:nvGrpSpPr>
          <p:cNvPr id="50" name="Group 5"/>
          <p:cNvGrpSpPr/>
          <p:nvPr>
            <p:custDataLst>
              <p:tags r:id="rId5"/>
            </p:custDataLst>
          </p:nvPr>
        </p:nvGrpSpPr>
        <p:grpSpPr>
          <a:xfrm>
            <a:off x="5657851" y="2639722"/>
            <a:ext cx="506730" cy="1162658"/>
            <a:chOff x="3674804" y="4497377"/>
            <a:chExt cx="942975" cy="420434"/>
          </a:xfrm>
          <a:solidFill>
            <a:srgbClr val="00A3A1"/>
          </a:solidFill>
        </p:grpSpPr>
        <p:cxnSp>
          <p:nvCxnSpPr>
            <p:cNvPr id="51" name="Straight Arrow Connector 7"/>
            <p:cNvCxnSpPr>
              <a:stCxn id="52" idx="0"/>
            </p:cNvCxnSpPr>
            <p:nvPr/>
          </p:nvCxnSpPr>
          <p:spPr>
            <a:xfrm flipV="1">
              <a:off x="4146292" y="4497377"/>
              <a:ext cx="0" cy="240538"/>
            </a:xfrm>
            <a:prstGeom prst="straightConnector1">
              <a:avLst/>
            </a:prstGeom>
            <a:grpFill/>
            <a:ln w="6350">
              <a:solidFill>
                <a:srgbClr val="00A3A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Rectangle 4"/>
            <p:cNvSpPr>
              <a:spLocks noChangeArrowheads="1"/>
            </p:cNvSpPr>
            <p:nvPr>
              <p:custDataLst>
                <p:tags r:id="rId10"/>
              </p:custDataLst>
            </p:nvPr>
          </p:nvSpPr>
          <p:spPr bwMode="auto">
            <a:xfrm>
              <a:off x="3674804" y="4737915"/>
              <a:ext cx="942975" cy="179896"/>
            </a:xfrm>
            <a:prstGeom prst="rect">
              <a:avLst/>
            </a:prstGeom>
            <a:grp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FY13 full year forecast amount</a:t>
              </a:r>
              <a:r>
                <a:rPr lang="en-US" sz="800" dirty="0">
                  <a:solidFill>
                    <a:schemeClr val="bg1"/>
                  </a:solidFill>
                </a:rPr>
                <a:t>.</a:t>
              </a:r>
            </a:p>
          </p:txBody>
        </p:sp>
      </p:grpSp>
      <p:pic>
        <p:nvPicPr>
          <p:cNvPr id="62" name="Grafik 61"/>
          <p:cNvPicPr>
            <a:picLocks noChangeAspect="1"/>
          </p:cNvPicPr>
          <p:nvPr>
            <p:custDataLst>
              <p:tags r:id="rId6"/>
            </p:custDataLst>
          </p:nvPr>
        </p:nvPicPr>
        <p:blipFill>
          <a:blip r:embed="rId13"/>
          <a:stretch>
            <a:fillRect/>
          </a:stretch>
        </p:blipFill>
        <p:spPr>
          <a:xfrm>
            <a:off x="3385038" y="4085294"/>
            <a:ext cx="2802032" cy="1943594"/>
          </a:xfrm>
          <a:prstGeom prst="rect">
            <a:avLst/>
          </a:prstGeom>
        </p:spPr>
      </p:pic>
      <p:sp>
        <p:nvSpPr>
          <p:cNvPr id="23" name="Rectangle 4"/>
          <p:cNvSpPr>
            <a:spLocks noChangeArrowheads="1"/>
          </p:cNvSpPr>
          <p:nvPr>
            <p:custDataLst>
              <p:tags r:id="rId7"/>
            </p:custDataLst>
          </p:nvPr>
        </p:nvSpPr>
        <p:spPr bwMode="auto">
          <a:xfrm>
            <a:off x="6958584" y="713232"/>
            <a:ext cx="2458465" cy="557783"/>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 Benchmarking </a:t>
            </a:r>
            <a:r>
              <a:rPr lang="en-US" sz="900" dirty="0">
                <a:solidFill>
                  <a:schemeClr val="bg1"/>
                </a:solidFill>
              </a:rPr>
              <a:t>Plus tool </a:t>
            </a:r>
            <a:r>
              <a:rPr lang="en-US" sz="900" dirty="0" smtClean="0">
                <a:solidFill>
                  <a:schemeClr val="bg1"/>
                </a:solidFill>
              </a:rPr>
              <a:t>and Sector User Guides are </a:t>
            </a:r>
            <a:r>
              <a:rPr lang="en-US" sz="900" dirty="0">
                <a:solidFill>
                  <a:schemeClr val="bg1"/>
                </a:solidFill>
              </a:rPr>
              <a:t>available in Germany. Please ask for benchmarking options in your region.</a:t>
            </a:r>
          </a:p>
        </p:txBody>
      </p:sp>
      <p:pic>
        <p:nvPicPr>
          <p:cNvPr id="3" name="Grafik 2"/>
          <p:cNvPicPr>
            <a:picLocks noChangeAspect="1"/>
          </p:cNvPicPr>
          <p:nvPr>
            <p:custDataLst>
              <p:tags r:id="rId8"/>
            </p:custDataLst>
          </p:nvPr>
        </p:nvPicPr>
        <p:blipFill>
          <a:blip r:embed="rId14"/>
          <a:stretch>
            <a:fillRect/>
          </a:stretch>
        </p:blipFill>
        <p:spPr>
          <a:xfrm>
            <a:off x="-2793400" y="2158542"/>
            <a:ext cx="1981372" cy="2225233"/>
          </a:xfrm>
          <a:prstGeom prst="rect">
            <a:avLst/>
          </a:prstGeom>
        </p:spPr>
      </p:pic>
      <p:pic>
        <p:nvPicPr>
          <p:cNvPr id="10" name="Grafik 9"/>
          <p:cNvPicPr>
            <a:picLocks noChangeAspect="1"/>
          </p:cNvPicPr>
          <p:nvPr>
            <p:custDataLst>
              <p:tags r:id="rId9"/>
            </p:custDataLst>
          </p:nvPr>
        </p:nvPicPr>
        <p:blipFill>
          <a:blip r:embed="rId15"/>
          <a:stretch>
            <a:fillRect/>
          </a:stretch>
        </p:blipFill>
        <p:spPr>
          <a:xfrm>
            <a:off x="-2793400" y="4493721"/>
            <a:ext cx="1975275" cy="2225233"/>
          </a:xfrm>
          <a:prstGeom prst="rect">
            <a:avLst/>
          </a:prstGeom>
        </p:spPr>
      </p:pic>
      <p:graphicFrame>
        <p:nvGraphicFramePr>
          <p:cNvPr id="30" name="Objekt 29"/>
          <p:cNvGraphicFramePr>
            <a:graphicFrameLocks noChangeAspect="1"/>
          </p:cNvGraphicFramePr>
          <p:nvPr>
            <p:extLst>
              <p:ext uri="{D42A27DB-BD31-4B8C-83A1-F6EECF244321}">
                <p14:modId xmlns:p14="http://schemas.microsoft.com/office/powerpoint/2010/main" val="1303037504"/>
              </p:ext>
            </p:extLst>
          </p:nvPr>
        </p:nvGraphicFramePr>
        <p:xfrm>
          <a:off x="-1732525" y="1435285"/>
          <a:ext cx="914400" cy="771525"/>
        </p:xfrm>
        <a:graphic>
          <a:graphicData uri="http://schemas.openxmlformats.org/presentationml/2006/ole">
            <mc:AlternateContent xmlns:mc="http://schemas.openxmlformats.org/markup-compatibility/2006">
              <mc:Choice xmlns:v="urn:schemas-microsoft-com:vml" Requires="v">
                <p:oleObj spid="_x0000_s2092" name="Arbeitsblatt" showAsIcon="1" r:id="rId17" imgW="914400" imgH="771480" progId="Excel.Sheet.12">
                  <p:embed/>
                </p:oleObj>
              </mc:Choice>
              <mc:Fallback>
                <p:oleObj name="Arbeitsblatt" showAsIcon="1" r:id="rId17" imgW="914400" imgH="771480" progId="Excel.Sheet.12">
                  <p:embed/>
                  <p:pic>
                    <p:nvPicPr>
                      <p:cNvPr id="0" name=""/>
                      <p:cNvPicPr/>
                      <p:nvPr/>
                    </p:nvPicPr>
                    <p:blipFill>
                      <a:blip r:embed="rId18"/>
                      <a:stretch>
                        <a:fillRect/>
                      </a:stretch>
                    </p:blipFill>
                    <p:spPr>
                      <a:xfrm>
                        <a:off x="-1732525" y="143528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hteck 77"/>
          <p:cNvSpPr/>
          <p:nvPr/>
        </p:nvSpPr>
        <p:spPr>
          <a:xfrm>
            <a:off x="2080790" y="1775273"/>
            <a:ext cx="5689953" cy="1588177"/>
          </a:xfrm>
          <a:prstGeom prst="rect">
            <a:avLst/>
          </a:prstGeom>
          <a:solidFill>
            <a:srgbClr val="D9D9D9"/>
          </a:solidFill>
          <a:ln w="28575">
            <a:solidFill>
              <a:schemeClr val="tx2"/>
            </a:solid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”Sales and Gross Profit"</a:t>
            </a:r>
            <a:endParaRPr lang="en-US" sz="900" dirty="0" smtClean="0">
              <a:solidFill>
                <a:srgbClr val="00338D"/>
              </a:solidFill>
              <a:latin typeface="Arial" pitchFamily="34" charset="0"/>
              <a:cs typeface="Arial" pitchFamily="34" charset="0"/>
            </a:endParaRPr>
          </a:p>
        </p:txBody>
      </p:sp>
      <p:sp>
        <p:nvSpPr>
          <p:cNvPr id="6" name="Textplatzhalter 5"/>
          <p:cNvSpPr>
            <a:spLocks noGrp="1"/>
          </p:cNvSpPr>
          <p:nvPr>
            <p:ph type="body" sz="quarter" idx="11"/>
          </p:nvPr>
        </p:nvSpPr>
        <p:spPr/>
        <p:txBody>
          <a:bodyPr/>
          <a:lstStyle/>
          <a:p>
            <a:r>
              <a:rPr lang="en-US" dirty="0"/>
              <a:t>Sales &amp; Gross Profit (historical)</a:t>
            </a:r>
          </a:p>
        </p:txBody>
      </p:sp>
      <p:sp>
        <p:nvSpPr>
          <p:cNvPr id="4" name="Titel 3"/>
          <p:cNvSpPr>
            <a:spLocks noGrp="1"/>
          </p:cNvSpPr>
          <p:nvPr>
            <p:ph type="title"/>
          </p:nvPr>
        </p:nvSpPr>
        <p:spPr/>
        <p:txBody>
          <a:bodyPr/>
          <a:lstStyle/>
          <a:p>
            <a:r>
              <a:rPr lang="en-US" dirty="0" smtClean="0"/>
              <a:t>Overview (2/3) – Total cost method (TCM) analysis structure and resulting workbooks</a:t>
            </a:r>
            <a:endParaRPr lang="en-US" dirty="0"/>
          </a:p>
        </p:txBody>
      </p:sp>
      <p:sp>
        <p:nvSpPr>
          <p:cNvPr id="12" name="Rechteck 77"/>
          <p:cNvSpPr>
            <a:spLocks/>
          </p:cNvSpPr>
          <p:nvPr/>
        </p:nvSpPr>
        <p:spPr>
          <a:xfrm>
            <a:off x="2080790" y="5452606"/>
            <a:ext cx="5689953" cy="56022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"Normalized Earnings"</a:t>
            </a:r>
            <a:endParaRPr lang="en-US" sz="900" dirty="0" smtClean="0">
              <a:solidFill>
                <a:srgbClr val="00338D"/>
              </a:solidFill>
              <a:latin typeface="Arial" pitchFamily="34" charset="0"/>
              <a:cs typeface="Arial" pitchFamily="34" charset="0"/>
            </a:endParaRPr>
          </a:p>
        </p:txBody>
      </p:sp>
      <p:grpSp>
        <p:nvGrpSpPr>
          <p:cNvPr id="13" name="Gruppieren 72"/>
          <p:cNvGrpSpPr>
            <a:grpSpLocks/>
          </p:cNvGrpSpPr>
          <p:nvPr/>
        </p:nvGrpSpPr>
        <p:grpSpPr>
          <a:xfrm>
            <a:off x="2080791" y="3401170"/>
            <a:ext cx="5689952" cy="2029679"/>
            <a:chOff x="1954415" y="3408496"/>
            <a:chExt cx="6026385" cy="2258879"/>
          </a:xfrm>
          <a:solidFill>
            <a:srgbClr val="D9D9D9"/>
          </a:solidFill>
        </p:grpSpPr>
        <p:sp>
          <p:nvSpPr>
            <p:cNvPr id="14" name="Rechteck 77"/>
            <p:cNvSpPr>
              <a:spLocks/>
            </p:cNvSpPr>
            <p:nvPr/>
          </p:nvSpPr>
          <p:spPr>
            <a:xfrm>
              <a:off x="1954415" y="3408496"/>
              <a:ext cx="6026385" cy="153886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“Expenses Total Cost Method"</a:t>
              </a:r>
              <a:endParaRPr lang="en-US" sz="900" dirty="0" smtClean="0">
                <a:solidFill>
                  <a:srgbClr val="00338D"/>
                </a:solidFill>
                <a:latin typeface="Arial" pitchFamily="34" charset="0"/>
                <a:cs typeface="Arial" pitchFamily="34" charset="0"/>
              </a:endParaRPr>
            </a:p>
          </p:txBody>
        </p:sp>
        <p:sp>
          <p:nvSpPr>
            <p:cNvPr id="15" name="Rechteck 77"/>
            <p:cNvSpPr>
              <a:spLocks/>
            </p:cNvSpPr>
            <p:nvPr/>
          </p:nvSpPr>
          <p:spPr>
            <a:xfrm>
              <a:off x="1954415" y="4991398"/>
              <a:ext cx="6026385" cy="67597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a:solidFill>
                    <a:srgbClr val="00338D"/>
                  </a:solidFill>
                  <a:latin typeface="Arial" pitchFamily="34" charset="0"/>
                  <a:cs typeface="Arial" pitchFamily="34" charset="0"/>
                </a:rPr>
                <a:t>Workbook </a:t>
              </a:r>
              <a:br>
                <a:rPr lang="en-US" sz="900" b="1" dirty="0">
                  <a:solidFill>
                    <a:srgbClr val="00338D"/>
                  </a:solidFill>
                  <a:latin typeface="Arial" pitchFamily="34" charset="0"/>
                  <a:cs typeface="Arial" pitchFamily="34" charset="0"/>
                </a:rPr>
              </a:br>
              <a:r>
                <a:rPr lang="en-US" sz="900" b="1" dirty="0">
                  <a:solidFill>
                    <a:srgbClr val="00338D"/>
                  </a:solidFill>
                  <a:latin typeface="Arial" pitchFamily="34" charset="0"/>
                  <a:cs typeface="Arial" pitchFamily="34" charset="0"/>
                </a:rPr>
                <a:t>“Investments"</a:t>
              </a:r>
              <a:endParaRPr lang="en-US" sz="900" dirty="0">
                <a:solidFill>
                  <a:srgbClr val="00338D"/>
                </a:solidFill>
                <a:latin typeface="Arial" pitchFamily="34" charset="0"/>
                <a:cs typeface="Arial" pitchFamily="34" charset="0"/>
              </a:endParaRPr>
            </a:p>
          </p:txBody>
        </p:sp>
      </p:grpSp>
      <p:sp>
        <p:nvSpPr>
          <p:cNvPr id="16" name="Rechteck 35"/>
          <p:cNvSpPr/>
          <p:nvPr/>
        </p:nvSpPr>
        <p:spPr>
          <a:xfrm>
            <a:off x="7815146" y="1422601"/>
            <a:ext cx="1601364"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Commentary</a:t>
            </a:r>
            <a:endParaRPr lang="en-US" sz="900" b="1" dirty="0"/>
          </a:p>
        </p:txBody>
      </p:sp>
      <p:sp>
        <p:nvSpPr>
          <p:cNvPr id="17" name="Rechteck 37"/>
          <p:cNvSpPr/>
          <p:nvPr/>
        </p:nvSpPr>
        <p:spPr>
          <a:xfrm>
            <a:off x="7815686" y="1775273"/>
            <a:ext cx="1601364" cy="2166725"/>
          </a:xfrm>
          <a:prstGeom prst="rect">
            <a:avLst/>
          </a:prstGeom>
          <a:solidFill>
            <a:srgbClr val="D9D9D9"/>
          </a:solidFill>
          <a:ln w="12700">
            <a:solidFill>
              <a:schemeClr val="tx2"/>
            </a:solidFill>
          </a:ln>
        </p:spPr>
        <p:style>
          <a:lnRef idx="2">
            <a:schemeClr val="accent4"/>
          </a:lnRef>
          <a:fillRef idx="1">
            <a:schemeClr val="lt1"/>
          </a:fillRef>
          <a:effectRef idx="0">
            <a:schemeClr val="accent4"/>
          </a:effectRef>
          <a:fontRef idx="minor">
            <a:schemeClr val="dk1"/>
          </a:fontRef>
        </p:style>
        <p:txBody>
          <a:bodyPr lIns="54000" tIns="54000" rIns="54000" bIns="54000" rtlCol="0" anchor="ctr"/>
          <a:lstStyle/>
          <a:p>
            <a:pPr marL="85725" indent="-84138">
              <a:spcBef>
                <a:spcPts val="400"/>
              </a:spcBef>
              <a:buClr>
                <a:srgbClr val="97989A"/>
              </a:buClr>
              <a:buSzPct val="100000"/>
              <a:defRPr/>
            </a:pPr>
            <a:r>
              <a:rPr lang="en-US" sz="800" dirty="0" smtClean="0">
                <a:solidFill>
                  <a:srgbClr val="000000"/>
                </a:solidFill>
              </a:rPr>
              <a:t>The detailed analyses should</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improve our understanding of the business model</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show trends in financial performance (monthly or quarterly as appropriate)</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identify sales and profit drivers by an appropriately detailed analysis (by product group, customer, etc.) and provide respective benchmarking</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form the basis for the Business Plan / analysis of projections (</a:t>
            </a:r>
            <a:r>
              <a:rPr lang="en-US" sz="800" dirty="0" smtClean="0">
                <a:solidFill>
                  <a:schemeClr val="tx1"/>
                </a:solidFill>
                <a:sym typeface="Wingdings" pitchFamily="2" charset="2"/>
              </a:rPr>
              <a:t> </a:t>
            </a:r>
            <a:r>
              <a:rPr lang="en-US" sz="800" dirty="0" smtClean="0">
                <a:solidFill>
                  <a:schemeClr val="tx1"/>
                </a:solidFill>
              </a:rPr>
              <a:t>starting point for financial model)</a:t>
            </a:r>
            <a:endParaRPr lang="en-US" sz="800" dirty="0">
              <a:solidFill>
                <a:schemeClr val="tx1"/>
              </a:solidFill>
            </a:endParaRPr>
          </a:p>
        </p:txBody>
      </p:sp>
      <p:sp>
        <p:nvSpPr>
          <p:cNvPr id="18" name="Rechteck 20"/>
          <p:cNvSpPr/>
          <p:nvPr/>
        </p:nvSpPr>
        <p:spPr>
          <a:xfrm>
            <a:off x="488950" y="1422401"/>
            <a:ext cx="1533221"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ts val="1100"/>
              </a:lnSpc>
            </a:pPr>
            <a:r>
              <a:rPr lang="en-US" sz="900" b="1" dirty="0" smtClean="0"/>
              <a:t>High level </a:t>
            </a:r>
            <a:br>
              <a:rPr lang="en-US" sz="900" b="1" dirty="0" smtClean="0"/>
            </a:br>
            <a:r>
              <a:rPr lang="en-US" sz="900" b="1" dirty="0" smtClean="0"/>
              <a:t>P&amp;L analysis</a:t>
            </a:r>
            <a:endParaRPr lang="en-US" sz="900" b="1" dirty="0"/>
          </a:p>
        </p:txBody>
      </p:sp>
      <p:sp>
        <p:nvSpPr>
          <p:cNvPr id="19" name="Rechteck 22"/>
          <p:cNvSpPr/>
          <p:nvPr/>
        </p:nvSpPr>
        <p:spPr>
          <a:xfrm>
            <a:off x="489491" y="1775272"/>
            <a:ext cx="1533221" cy="4240946"/>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a:spcBef>
                <a:spcPts val="600"/>
              </a:spcBef>
              <a:buClr>
                <a:srgbClr val="97989A"/>
              </a:buClr>
              <a:buSzPct val="100000"/>
              <a:defRPr/>
            </a:pPr>
            <a:r>
              <a:rPr lang="en-US" sz="800" dirty="0" smtClean="0">
                <a:solidFill>
                  <a:schemeClr val="tx1"/>
                </a:solidFill>
              </a:rPr>
              <a:t>Explanation of key trends (sales growth, profitability in % of sales, significant shifts in individual P&amp;L lines), if necessary supplemented by individual operational KPIs and/or benchmarks; depends strongly on business model and sector of the specific company</a:t>
            </a: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a:spcBef>
                <a:spcPts val="600"/>
              </a:spcBef>
              <a:buClr>
                <a:srgbClr val="97989A"/>
              </a:buClr>
              <a:buSzPct val="100000"/>
              <a:defRPr/>
            </a:pPr>
            <a:r>
              <a:rPr lang="en-US" sz="800" dirty="0" smtClean="0">
                <a:solidFill>
                  <a:schemeClr val="tx1"/>
                </a:solidFill>
              </a:rPr>
              <a:t>Purpose of high level P&amp;L analysis:</a:t>
            </a:r>
          </a:p>
          <a:p>
            <a:pPr marL="216000" indent="-216000">
              <a:spcBef>
                <a:spcPts val="300"/>
              </a:spcBef>
              <a:buClr>
                <a:schemeClr val="tx1"/>
              </a:buClr>
              <a:buSzPct val="100000"/>
              <a:buAutoNum type="alphaLcParenR"/>
              <a:defRPr/>
            </a:pPr>
            <a:r>
              <a:rPr lang="en-US" sz="800" dirty="0" smtClean="0">
                <a:solidFill>
                  <a:schemeClr val="tx1"/>
                </a:solidFill>
              </a:rPr>
              <a:t>Planning of our work: determine key areas of focus for detailed analyses</a:t>
            </a:r>
          </a:p>
          <a:p>
            <a:pPr marL="216000" indent="-216000">
              <a:spcBef>
                <a:spcPts val="300"/>
              </a:spcBef>
              <a:buClr>
                <a:schemeClr val="tx1"/>
              </a:buClr>
              <a:buSzPct val="100000"/>
              <a:buAutoNum type="alphaLcParenR"/>
              <a:defRPr/>
            </a:pPr>
            <a:r>
              <a:rPr lang="en-US" sz="800" dirty="0" smtClean="0">
                <a:solidFill>
                  <a:schemeClr val="tx1"/>
                </a:solidFill>
              </a:rPr>
              <a:t>Reporting: Provide a Big Picture Overview on Target's financial performance and a summary of key trends observed</a:t>
            </a:r>
          </a:p>
          <a:p>
            <a:pPr marL="228600" indent="-142875">
              <a:spcBef>
                <a:spcPts val="300"/>
              </a:spcBef>
              <a:buClr>
                <a:srgbClr val="97989A"/>
              </a:buClr>
              <a:buSzPct val="100000"/>
              <a:buAutoNum type="alphaLcParenR"/>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p:txBody>
      </p:sp>
      <p:sp>
        <p:nvSpPr>
          <p:cNvPr id="20" name="Rechteck 75"/>
          <p:cNvSpPr/>
          <p:nvPr/>
        </p:nvSpPr>
        <p:spPr>
          <a:xfrm>
            <a:off x="2080790" y="1422601"/>
            <a:ext cx="5689953"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Workbooks for detailed analyses – Value Driver Tree</a:t>
            </a:r>
            <a:endParaRPr lang="en-US" sz="900" b="1" dirty="0"/>
          </a:p>
        </p:txBody>
      </p:sp>
      <p:sp>
        <p:nvSpPr>
          <p:cNvPr id="22" name="Rectangle 12"/>
          <p:cNvSpPr/>
          <p:nvPr/>
        </p:nvSpPr>
        <p:spPr>
          <a:xfrm>
            <a:off x="571784" y="3233997"/>
            <a:ext cx="1143881" cy="461041"/>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EBIT</a:t>
            </a:r>
            <a:endParaRPr lang="en-US" sz="700" dirty="0">
              <a:solidFill>
                <a:schemeClr val="bg1"/>
              </a:solidFill>
            </a:endParaRPr>
          </a:p>
        </p:txBody>
      </p:sp>
      <p:sp>
        <p:nvSpPr>
          <p:cNvPr id="23" name="Rectangle 13"/>
          <p:cNvSpPr/>
          <p:nvPr/>
        </p:nvSpPr>
        <p:spPr>
          <a:xfrm>
            <a:off x="2403199" y="2289198"/>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Gross Profit</a:t>
            </a:r>
            <a:endParaRPr lang="en-US" sz="800" b="1" dirty="0">
              <a:solidFill>
                <a:schemeClr val="bg1"/>
              </a:solidFill>
            </a:endParaRPr>
          </a:p>
        </p:txBody>
      </p:sp>
      <p:cxnSp>
        <p:nvCxnSpPr>
          <p:cNvPr id="24" name="Elbow Connector 14"/>
          <p:cNvCxnSpPr>
            <a:stCxn id="23" idx="1"/>
            <a:endCxn id="22" idx="3"/>
          </p:cNvCxnSpPr>
          <p:nvPr/>
        </p:nvCxnSpPr>
        <p:spPr>
          <a:xfrm rot="10800000" flipV="1">
            <a:off x="1715665" y="2483503"/>
            <a:ext cx="687534" cy="981013"/>
          </a:xfrm>
          <a:prstGeom prst="bentConnector3">
            <a:avLst>
              <a:gd name="adj1" fmla="val 62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5" name="Elbow Connector 15"/>
          <p:cNvCxnSpPr>
            <a:stCxn id="52" idx="1"/>
            <a:endCxn id="22" idx="3"/>
          </p:cNvCxnSpPr>
          <p:nvPr/>
        </p:nvCxnSpPr>
        <p:spPr>
          <a:xfrm rot="10800000">
            <a:off x="1715665" y="3464518"/>
            <a:ext cx="687534" cy="720837"/>
          </a:xfrm>
          <a:prstGeom prst="bentConnector3">
            <a:avLst>
              <a:gd name="adj1" fmla="val 61801"/>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26" name="Rectangle 16"/>
          <p:cNvSpPr/>
          <p:nvPr/>
        </p:nvSpPr>
        <p:spPr>
          <a:xfrm>
            <a:off x="3425460" y="2095093"/>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Sales</a:t>
            </a:r>
            <a:endParaRPr lang="en-US" sz="800" dirty="0">
              <a:solidFill>
                <a:schemeClr val="bg1"/>
              </a:solidFill>
            </a:endParaRPr>
          </a:p>
        </p:txBody>
      </p:sp>
      <p:cxnSp>
        <p:nvCxnSpPr>
          <p:cNvPr id="27" name="Elbow Connector 17"/>
          <p:cNvCxnSpPr>
            <a:stCxn id="23" idx="3"/>
            <a:endCxn id="26" idx="1"/>
          </p:cNvCxnSpPr>
          <p:nvPr/>
        </p:nvCxnSpPr>
        <p:spPr>
          <a:xfrm flipV="1">
            <a:off x="3153256" y="2224482"/>
            <a:ext cx="272203" cy="25902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8" name="Elbow Connector 18"/>
          <p:cNvCxnSpPr>
            <a:stCxn id="30" idx="1"/>
            <a:endCxn id="23" idx="3"/>
          </p:cNvCxnSpPr>
          <p:nvPr/>
        </p:nvCxnSpPr>
        <p:spPr>
          <a:xfrm rot="10800000">
            <a:off x="3153256" y="2483504"/>
            <a:ext cx="272203" cy="517426"/>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29" name="Oval 19"/>
          <p:cNvSpPr/>
          <p:nvPr/>
        </p:nvSpPr>
        <p:spPr>
          <a:xfrm>
            <a:off x="1909126" y="3408330"/>
            <a:ext cx="136301" cy="1294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a:t>
            </a:r>
            <a:endParaRPr lang="en-US" sz="800" b="1" dirty="0">
              <a:solidFill>
                <a:schemeClr val="bg1"/>
              </a:solidFill>
            </a:endParaRPr>
          </a:p>
        </p:txBody>
      </p:sp>
      <p:sp>
        <p:nvSpPr>
          <p:cNvPr id="30" name="Rectangle 22"/>
          <p:cNvSpPr/>
          <p:nvPr/>
        </p:nvSpPr>
        <p:spPr>
          <a:xfrm>
            <a:off x="3425460" y="2871542"/>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Costs of materials</a:t>
            </a:r>
            <a:endParaRPr lang="en-US" sz="800" dirty="0">
              <a:solidFill>
                <a:schemeClr val="bg1"/>
              </a:solidFill>
            </a:endParaRPr>
          </a:p>
        </p:txBody>
      </p:sp>
      <p:sp>
        <p:nvSpPr>
          <p:cNvPr id="31" name="Rectangle 25"/>
          <p:cNvSpPr/>
          <p:nvPr/>
        </p:nvSpPr>
        <p:spPr>
          <a:xfrm>
            <a:off x="4611111" y="2345341"/>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Trend analysis (with KPIs)</a:t>
            </a:r>
            <a:endParaRPr lang="en-US" sz="800" dirty="0">
              <a:solidFill>
                <a:schemeClr val="bg1"/>
              </a:solidFill>
            </a:endParaRPr>
          </a:p>
        </p:txBody>
      </p:sp>
      <p:cxnSp>
        <p:nvCxnSpPr>
          <p:cNvPr id="32" name="Elbow Connector 28"/>
          <p:cNvCxnSpPr>
            <a:stCxn id="26" idx="3"/>
          </p:cNvCxnSpPr>
          <p:nvPr/>
        </p:nvCxnSpPr>
        <p:spPr>
          <a:xfrm flipV="1">
            <a:off x="4209106" y="2021847"/>
            <a:ext cx="402006" cy="20263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3" name="Elbow Connector 29"/>
          <p:cNvCxnSpPr>
            <a:stCxn id="26" idx="3"/>
            <a:endCxn id="31" idx="1"/>
          </p:cNvCxnSpPr>
          <p:nvPr/>
        </p:nvCxnSpPr>
        <p:spPr>
          <a:xfrm>
            <a:off x="4209106" y="2224482"/>
            <a:ext cx="402005" cy="25024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34" name="Oval 31"/>
          <p:cNvSpPr/>
          <p:nvPr/>
        </p:nvSpPr>
        <p:spPr>
          <a:xfrm>
            <a:off x="3221008" y="2418601"/>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a:t>
            </a:r>
            <a:endParaRPr lang="en-US" sz="800" b="1" dirty="0">
              <a:solidFill>
                <a:schemeClr val="bg1"/>
              </a:solidFill>
            </a:endParaRPr>
          </a:p>
        </p:txBody>
      </p:sp>
      <p:sp>
        <p:nvSpPr>
          <p:cNvPr id="35" name="Rectangle 34"/>
          <p:cNvSpPr/>
          <p:nvPr/>
        </p:nvSpPr>
        <p:spPr>
          <a:xfrm>
            <a:off x="4611065" y="2716434"/>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Margin (in % of sales)</a:t>
            </a:r>
            <a:endParaRPr lang="en-US" sz="800" dirty="0">
              <a:solidFill>
                <a:schemeClr val="bg1"/>
              </a:solidFill>
            </a:endParaRPr>
          </a:p>
        </p:txBody>
      </p:sp>
      <p:sp>
        <p:nvSpPr>
          <p:cNvPr id="36" name="Rectangle 35"/>
          <p:cNvSpPr/>
          <p:nvPr/>
        </p:nvSpPr>
        <p:spPr>
          <a:xfrm>
            <a:off x="4611065" y="3033235"/>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By type of materials</a:t>
            </a:r>
          </a:p>
        </p:txBody>
      </p:sp>
      <p:cxnSp>
        <p:nvCxnSpPr>
          <p:cNvPr id="37" name="Elbow Connector 36"/>
          <p:cNvCxnSpPr>
            <a:stCxn id="30" idx="3"/>
            <a:endCxn id="35" idx="1"/>
          </p:cNvCxnSpPr>
          <p:nvPr/>
        </p:nvCxnSpPr>
        <p:spPr>
          <a:xfrm flipV="1">
            <a:off x="4209106" y="2845823"/>
            <a:ext cx="401959" cy="15510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0" idx="3"/>
            <a:endCxn id="36" idx="1"/>
          </p:cNvCxnSpPr>
          <p:nvPr/>
        </p:nvCxnSpPr>
        <p:spPr>
          <a:xfrm>
            <a:off x="4209106" y="3000931"/>
            <a:ext cx="401959" cy="16169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41"/>
          <p:cNvCxnSpPr>
            <a:stCxn id="46" idx="1"/>
            <a:endCxn id="31" idx="3"/>
          </p:cNvCxnSpPr>
          <p:nvPr/>
        </p:nvCxnSpPr>
        <p:spPr>
          <a:xfrm flipH="1" flipV="1">
            <a:off x="5463954" y="2474730"/>
            <a:ext cx="723487" cy="215148"/>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0" name="Rectangle 64"/>
          <p:cNvSpPr/>
          <p:nvPr/>
        </p:nvSpPr>
        <p:spPr>
          <a:xfrm>
            <a:off x="5729129" y="3000916"/>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41" name="Rectangle 65"/>
          <p:cNvSpPr/>
          <p:nvPr/>
        </p:nvSpPr>
        <p:spPr>
          <a:xfrm>
            <a:off x="5729129" y="3195021"/>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42" name="Elbow Connector 66"/>
          <p:cNvCxnSpPr>
            <a:stCxn id="36" idx="3"/>
            <a:endCxn id="41" idx="1"/>
          </p:cNvCxnSpPr>
          <p:nvPr/>
        </p:nvCxnSpPr>
        <p:spPr>
          <a:xfrm>
            <a:off x="5463953" y="3162624"/>
            <a:ext cx="265175" cy="9708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3" name="Elbow Connector 67"/>
          <p:cNvCxnSpPr>
            <a:stCxn id="36" idx="3"/>
            <a:endCxn id="40" idx="1"/>
          </p:cNvCxnSpPr>
          <p:nvPr/>
        </p:nvCxnSpPr>
        <p:spPr>
          <a:xfrm flipV="1">
            <a:off x="5463953" y="3065603"/>
            <a:ext cx="265175" cy="9702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44" name="Oval 68"/>
          <p:cNvSpPr/>
          <p:nvPr/>
        </p:nvSpPr>
        <p:spPr>
          <a:xfrm>
            <a:off x="5532105" y="3104644"/>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cxnSp>
        <p:nvCxnSpPr>
          <p:cNvPr id="45" name="Straight Arrow Connector 41"/>
          <p:cNvCxnSpPr>
            <a:stCxn id="46" idx="1"/>
            <a:endCxn id="35" idx="3"/>
          </p:cNvCxnSpPr>
          <p:nvPr/>
        </p:nvCxnSpPr>
        <p:spPr>
          <a:xfrm flipH="1">
            <a:off x="5463953" y="2689878"/>
            <a:ext cx="723488" cy="155945"/>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1"/>
            </p:custDataLst>
          </p:nvPr>
        </p:nvSpPr>
        <p:spPr bwMode="gray">
          <a:xfrm>
            <a:off x="6187441" y="2528776"/>
            <a:ext cx="1525487" cy="322203"/>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Differentiated according to product groups, customers, regions </a:t>
            </a:r>
            <a:r>
              <a:rPr lang="en-US" sz="700" i="1" dirty="0" smtClean="0">
                <a:solidFill>
                  <a:schemeClr val="bg1"/>
                </a:solidFill>
              </a:rPr>
              <a:t>(as applicable)</a:t>
            </a:r>
            <a:endParaRPr lang="en-US" sz="700" dirty="0" smtClean="0">
              <a:solidFill>
                <a:schemeClr val="bg1"/>
              </a:solidFill>
            </a:endParaRPr>
          </a:p>
        </p:txBody>
      </p:sp>
      <p:sp>
        <p:nvSpPr>
          <p:cNvPr id="47" name="Rectangle 64"/>
          <p:cNvSpPr/>
          <p:nvPr/>
        </p:nvSpPr>
        <p:spPr>
          <a:xfrm>
            <a:off x="5729129" y="2073213"/>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48" name="Rectangle 65"/>
          <p:cNvSpPr/>
          <p:nvPr/>
        </p:nvSpPr>
        <p:spPr>
          <a:xfrm>
            <a:off x="5729129" y="2267318"/>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49" name="Elbow Connector 66"/>
          <p:cNvCxnSpPr>
            <a:stCxn id="26" idx="3"/>
            <a:endCxn id="48" idx="1"/>
          </p:cNvCxnSpPr>
          <p:nvPr/>
        </p:nvCxnSpPr>
        <p:spPr>
          <a:xfrm>
            <a:off x="4209106" y="2224482"/>
            <a:ext cx="1520023" cy="107523"/>
          </a:xfrm>
          <a:prstGeom prst="bentConnector3">
            <a:avLst>
              <a:gd name="adj1" fmla="val 89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0" name="Elbow Connector 67"/>
          <p:cNvCxnSpPr>
            <a:stCxn id="26" idx="3"/>
            <a:endCxn id="47" idx="1"/>
          </p:cNvCxnSpPr>
          <p:nvPr/>
        </p:nvCxnSpPr>
        <p:spPr>
          <a:xfrm flipV="1">
            <a:off x="4209106" y="2137900"/>
            <a:ext cx="1520023" cy="86582"/>
          </a:xfrm>
          <a:prstGeom prst="bentConnector3">
            <a:avLst>
              <a:gd name="adj1" fmla="val 87956"/>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1" name="Oval 68"/>
          <p:cNvSpPr/>
          <p:nvPr/>
        </p:nvSpPr>
        <p:spPr>
          <a:xfrm>
            <a:off x="5480847" y="2159795"/>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sp>
        <p:nvSpPr>
          <p:cNvPr id="52" name="Rectangle 21"/>
          <p:cNvSpPr/>
          <p:nvPr/>
        </p:nvSpPr>
        <p:spPr>
          <a:xfrm>
            <a:off x="2403199" y="3991049"/>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Expense items below gross profit</a:t>
            </a:r>
            <a:endParaRPr lang="en-US" sz="800" b="1" dirty="0">
              <a:solidFill>
                <a:schemeClr val="bg1"/>
              </a:solidFill>
            </a:endParaRPr>
          </a:p>
        </p:txBody>
      </p:sp>
      <p:sp>
        <p:nvSpPr>
          <p:cNvPr id="53" name="Rectangle 4"/>
          <p:cNvSpPr>
            <a:spLocks noChangeArrowheads="1"/>
          </p:cNvSpPr>
          <p:nvPr>
            <p:custDataLst>
              <p:tags r:id="rId2"/>
            </p:custDataLst>
          </p:nvPr>
        </p:nvSpPr>
        <p:spPr bwMode="gray">
          <a:xfrm>
            <a:off x="6187441" y="5502908"/>
            <a:ext cx="1525488" cy="456694"/>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Adjustment of the historical earnings for "one-off effects" that are not relevant for the future development.</a:t>
            </a:r>
          </a:p>
        </p:txBody>
      </p:sp>
      <p:sp>
        <p:nvSpPr>
          <p:cNvPr id="54" name="Rectangle 21"/>
          <p:cNvSpPr>
            <a:spLocks/>
          </p:cNvSpPr>
          <p:nvPr/>
        </p:nvSpPr>
        <p:spPr>
          <a:xfrm>
            <a:off x="3419433" y="4994342"/>
            <a:ext cx="817809" cy="314637"/>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Depreciation</a:t>
            </a:r>
            <a:endParaRPr lang="en-US" sz="800" dirty="0">
              <a:solidFill>
                <a:schemeClr val="bg1"/>
              </a:solidFill>
            </a:endParaRPr>
          </a:p>
        </p:txBody>
      </p:sp>
      <p:sp>
        <p:nvSpPr>
          <p:cNvPr id="55" name="Rectangle 16"/>
          <p:cNvSpPr/>
          <p:nvPr/>
        </p:nvSpPr>
        <p:spPr>
          <a:xfrm>
            <a:off x="3425460" y="3715096"/>
            <a:ext cx="811782" cy="31728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Personnel</a:t>
            </a:r>
            <a:br>
              <a:rPr lang="en-US" sz="800" dirty="0" smtClean="0">
                <a:solidFill>
                  <a:schemeClr val="bg1"/>
                </a:solidFill>
              </a:rPr>
            </a:br>
            <a:r>
              <a:rPr lang="en-US" sz="800" dirty="0" smtClean="0">
                <a:solidFill>
                  <a:schemeClr val="bg1"/>
                </a:solidFill>
              </a:rPr>
              <a:t>costs</a:t>
            </a:r>
            <a:endParaRPr lang="en-US" sz="800" dirty="0">
              <a:solidFill>
                <a:schemeClr val="bg1"/>
              </a:solidFill>
            </a:endParaRPr>
          </a:p>
        </p:txBody>
      </p:sp>
      <p:cxnSp>
        <p:nvCxnSpPr>
          <p:cNvPr id="56" name="Elbow Connector 17"/>
          <p:cNvCxnSpPr>
            <a:stCxn id="52" idx="3"/>
            <a:endCxn id="55" idx="1"/>
          </p:cNvCxnSpPr>
          <p:nvPr/>
        </p:nvCxnSpPr>
        <p:spPr>
          <a:xfrm flipV="1">
            <a:off x="3153256" y="3873736"/>
            <a:ext cx="272204" cy="31161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7" name="Elbow Connector 18"/>
          <p:cNvCxnSpPr>
            <a:stCxn id="58" idx="1"/>
            <a:endCxn id="52" idx="3"/>
          </p:cNvCxnSpPr>
          <p:nvPr/>
        </p:nvCxnSpPr>
        <p:spPr>
          <a:xfrm rot="10800000">
            <a:off x="3153256" y="4185355"/>
            <a:ext cx="272204" cy="28113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8" name="Rectangle 22"/>
          <p:cNvSpPr/>
          <p:nvPr/>
        </p:nvSpPr>
        <p:spPr>
          <a:xfrm>
            <a:off x="3425460" y="4321650"/>
            <a:ext cx="811782" cy="28968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Other expenses (+ earnings)</a:t>
            </a:r>
          </a:p>
        </p:txBody>
      </p:sp>
      <p:sp>
        <p:nvSpPr>
          <p:cNvPr id="59" name="Rectangle 23"/>
          <p:cNvSpPr>
            <a:spLocks/>
          </p:cNvSpPr>
          <p:nvPr/>
        </p:nvSpPr>
        <p:spPr>
          <a:xfrm>
            <a:off x="4634189" y="3585750"/>
            <a:ext cx="829765"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 Headcount (FTEs) </a:t>
            </a:r>
            <a:endParaRPr lang="en-US" sz="800" dirty="0">
              <a:solidFill>
                <a:schemeClr val="bg1"/>
              </a:solidFill>
            </a:endParaRPr>
          </a:p>
        </p:txBody>
      </p:sp>
      <p:sp>
        <p:nvSpPr>
          <p:cNvPr id="60" name="Rectangle 25"/>
          <p:cNvSpPr>
            <a:spLocks/>
          </p:cNvSpPr>
          <p:nvPr/>
        </p:nvSpPr>
        <p:spPr>
          <a:xfrm>
            <a:off x="4634189" y="3883554"/>
            <a:ext cx="829765"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Level of</a:t>
            </a:r>
            <a:br>
              <a:rPr lang="en-US" sz="800" dirty="0" smtClean="0">
                <a:solidFill>
                  <a:schemeClr val="bg1"/>
                </a:solidFill>
              </a:rPr>
            </a:br>
            <a:r>
              <a:rPr lang="en-US" sz="800" dirty="0" smtClean="0">
                <a:solidFill>
                  <a:schemeClr val="bg1"/>
                </a:solidFill>
              </a:rPr>
              <a:t>remuneration</a:t>
            </a:r>
            <a:endParaRPr lang="en-US" sz="800" dirty="0">
              <a:solidFill>
                <a:schemeClr val="bg1"/>
              </a:solidFill>
            </a:endParaRPr>
          </a:p>
        </p:txBody>
      </p:sp>
      <p:cxnSp>
        <p:nvCxnSpPr>
          <p:cNvPr id="61" name="Elbow Connector 28"/>
          <p:cNvCxnSpPr>
            <a:stCxn id="55" idx="3"/>
            <a:endCxn id="59" idx="1"/>
          </p:cNvCxnSpPr>
          <p:nvPr/>
        </p:nvCxnSpPr>
        <p:spPr>
          <a:xfrm flipV="1">
            <a:off x="4237242" y="3715139"/>
            <a:ext cx="396947" cy="15859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2" name="Elbow Connector 29"/>
          <p:cNvCxnSpPr>
            <a:stCxn id="55" idx="3"/>
            <a:endCxn id="60" idx="1"/>
          </p:cNvCxnSpPr>
          <p:nvPr/>
        </p:nvCxnSpPr>
        <p:spPr>
          <a:xfrm>
            <a:off x="4237242" y="3873736"/>
            <a:ext cx="396947" cy="13920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63" name="Rectangle 34"/>
          <p:cNvSpPr>
            <a:spLocks/>
          </p:cNvSpPr>
          <p:nvPr/>
        </p:nvSpPr>
        <p:spPr>
          <a:xfrm>
            <a:off x="4634142" y="4198504"/>
            <a:ext cx="829812"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Trend analysis by type of expense</a:t>
            </a:r>
            <a:endParaRPr lang="en-US" sz="800" dirty="0">
              <a:solidFill>
                <a:schemeClr val="bg1"/>
              </a:solidFill>
            </a:endParaRPr>
          </a:p>
        </p:txBody>
      </p:sp>
      <p:sp>
        <p:nvSpPr>
          <p:cNvPr id="64" name="Rectangle 35"/>
          <p:cNvSpPr>
            <a:spLocks/>
          </p:cNvSpPr>
          <p:nvPr/>
        </p:nvSpPr>
        <p:spPr>
          <a:xfrm>
            <a:off x="4634144" y="4489629"/>
            <a:ext cx="829811"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Fixed vs. variable and cost drivers</a:t>
            </a:r>
            <a:endParaRPr lang="en-US" sz="800" dirty="0">
              <a:solidFill>
                <a:schemeClr val="bg1"/>
              </a:solidFill>
            </a:endParaRPr>
          </a:p>
        </p:txBody>
      </p:sp>
      <p:cxnSp>
        <p:nvCxnSpPr>
          <p:cNvPr id="65" name="Elbow Connector 36"/>
          <p:cNvCxnSpPr>
            <a:stCxn id="58" idx="3"/>
            <a:endCxn id="63" idx="1"/>
          </p:cNvCxnSpPr>
          <p:nvPr/>
        </p:nvCxnSpPr>
        <p:spPr>
          <a:xfrm flipV="1">
            <a:off x="4237242" y="4327893"/>
            <a:ext cx="396900" cy="13860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6" name="Elbow Connector 37"/>
          <p:cNvCxnSpPr>
            <a:stCxn id="58" idx="3"/>
            <a:endCxn id="64" idx="1"/>
          </p:cNvCxnSpPr>
          <p:nvPr/>
        </p:nvCxnSpPr>
        <p:spPr>
          <a:xfrm>
            <a:off x="4237242" y="4466493"/>
            <a:ext cx="396902" cy="15252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nvGrpSpPr>
          <p:cNvPr id="67" name="Gruppieren 79"/>
          <p:cNvGrpSpPr/>
          <p:nvPr/>
        </p:nvGrpSpPr>
        <p:grpSpPr>
          <a:xfrm>
            <a:off x="5463954" y="3715139"/>
            <a:ext cx="723485" cy="297804"/>
            <a:chOff x="5468598" y="4365120"/>
            <a:chExt cx="764437" cy="331433"/>
          </a:xfrm>
        </p:grpSpPr>
        <p:cxnSp>
          <p:nvCxnSpPr>
            <p:cNvPr id="68" name="Straight Arrow Connector 41"/>
            <p:cNvCxnSpPr>
              <a:stCxn id="77" idx="1"/>
              <a:endCxn id="59" idx="3"/>
            </p:cNvCxnSpPr>
            <p:nvPr/>
          </p:nvCxnSpPr>
          <p:spPr>
            <a:xfrm flipH="1" flipV="1">
              <a:off x="5468599" y="4365120"/>
              <a:ext cx="764436" cy="141533"/>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41"/>
            <p:cNvCxnSpPr>
              <a:stCxn id="77" idx="1"/>
              <a:endCxn id="60" idx="3"/>
            </p:cNvCxnSpPr>
            <p:nvPr/>
          </p:nvCxnSpPr>
          <p:spPr>
            <a:xfrm flipH="1">
              <a:off x="5468598" y="4506653"/>
              <a:ext cx="764436" cy="18990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70" name="Oval 68"/>
          <p:cNvSpPr/>
          <p:nvPr/>
        </p:nvSpPr>
        <p:spPr>
          <a:xfrm>
            <a:off x="4373543" y="3812595"/>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sp>
        <p:nvSpPr>
          <p:cNvPr id="71" name="Rectangle 4"/>
          <p:cNvSpPr>
            <a:spLocks noChangeArrowheads="1"/>
          </p:cNvSpPr>
          <p:nvPr>
            <p:custDataLst>
              <p:tags r:id="rId3"/>
            </p:custDataLst>
          </p:nvPr>
        </p:nvSpPr>
        <p:spPr bwMode="gray">
          <a:xfrm>
            <a:off x="6187441" y="4234560"/>
            <a:ext cx="1525488" cy="380130"/>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e.g. </a:t>
            </a:r>
            <a:r>
              <a:rPr lang="en-US" sz="700" dirty="0" err="1" smtClean="0">
                <a:solidFill>
                  <a:schemeClr val="bg1"/>
                </a:solidFill>
              </a:rPr>
              <a:t>yoy</a:t>
            </a:r>
            <a:r>
              <a:rPr lang="en-US" sz="700" dirty="0" smtClean="0">
                <a:solidFill>
                  <a:schemeClr val="bg1"/>
                </a:solidFill>
              </a:rPr>
              <a:t> growth, in % of sales, per </a:t>
            </a:r>
            <a:r>
              <a:rPr lang="en-US" sz="700" dirty="0" err="1" smtClean="0">
                <a:solidFill>
                  <a:schemeClr val="bg1"/>
                </a:solidFill>
              </a:rPr>
              <a:t>sqm</a:t>
            </a:r>
            <a:r>
              <a:rPr lang="en-US" sz="700" dirty="0" smtClean="0">
                <a:solidFill>
                  <a:schemeClr val="bg1"/>
                </a:solidFill>
              </a:rPr>
              <a:t> rental space, etc.</a:t>
            </a:r>
          </a:p>
        </p:txBody>
      </p:sp>
      <p:sp>
        <p:nvSpPr>
          <p:cNvPr id="72" name="Rectangle 4"/>
          <p:cNvSpPr>
            <a:spLocks noChangeArrowheads="1"/>
          </p:cNvSpPr>
          <p:nvPr>
            <p:custDataLst>
              <p:tags r:id="rId4"/>
            </p:custDataLst>
          </p:nvPr>
        </p:nvSpPr>
        <p:spPr bwMode="gray">
          <a:xfrm>
            <a:off x="6187441" y="4851109"/>
            <a:ext cx="1525488" cy="536947"/>
          </a:xfrm>
          <a:prstGeom prst="rect">
            <a:avLst/>
          </a:prstGeom>
          <a:solidFill>
            <a:schemeClr val="accent4"/>
          </a:solidFill>
          <a:ln w="6350">
            <a:solidFill>
              <a:schemeClr val="accent4"/>
            </a:solidFill>
            <a:miter lim="800000"/>
            <a:headEnd/>
            <a:tailEnd/>
          </a:ln>
          <a:effectLst/>
        </p:spPr>
        <p:txBody>
          <a:bodyPr lIns="36000" tIns="54000" rIns="36000" bIns="54000" anchor="ctr" anchorCtr="0"/>
          <a:lstStyle/>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Trend in relation to CAPEX</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Impairments</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Useful life and if necessary changes in accounting principles</a:t>
            </a:r>
          </a:p>
        </p:txBody>
      </p:sp>
      <p:cxnSp>
        <p:nvCxnSpPr>
          <p:cNvPr id="73" name="Elbow Connector 15"/>
          <p:cNvCxnSpPr>
            <a:stCxn id="54" idx="1"/>
            <a:endCxn id="58" idx="1"/>
          </p:cNvCxnSpPr>
          <p:nvPr/>
        </p:nvCxnSpPr>
        <p:spPr>
          <a:xfrm rot="10800000" flipH="1">
            <a:off x="3419432" y="4466493"/>
            <a:ext cx="6027" cy="685168"/>
          </a:xfrm>
          <a:prstGeom prst="bentConnector3">
            <a:avLst>
              <a:gd name="adj1" fmla="val -2188236"/>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74" name="Rechteck 37"/>
          <p:cNvSpPr>
            <a:spLocks/>
          </p:cNvSpPr>
          <p:nvPr/>
        </p:nvSpPr>
        <p:spPr>
          <a:xfrm>
            <a:off x="7815686" y="3963548"/>
            <a:ext cx="1601364" cy="1468056"/>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600"/>
              </a:spcBef>
              <a:spcAft>
                <a:spcPts val="200"/>
              </a:spcAft>
              <a:buClr>
                <a:schemeClr val="tx2"/>
              </a:buClr>
              <a:buSzPct val="100000"/>
              <a:buFont typeface="Arial" panose="020B0604020202020204" pitchFamily="34" charset="0"/>
              <a:buChar char="—"/>
              <a:defRPr/>
            </a:pPr>
            <a:r>
              <a:rPr lang="en-US" sz="800" dirty="0">
                <a:solidFill>
                  <a:schemeClr val="tx1"/>
                </a:solidFill>
              </a:rPr>
              <a:t>Analysis aims at making cost structure and drivers transparent</a:t>
            </a:r>
          </a:p>
        </p:txBody>
      </p:sp>
      <p:sp>
        <p:nvSpPr>
          <p:cNvPr id="75" name="Rechteck 37"/>
          <p:cNvSpPr>
            <a:spLocks/>
          </p:cNvSpPr>
          <p:nvPr/>
        </p:nvSpPr>
        <p:spPr>
          <a:xfrm>
            <a:off x="7815686" y="5452606"/>
            <a:ext cx="1601364" cy="56022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100"/>
              </a:spcBef>
              <a:spcAft>
                <a:spcPts val="200"/>
              </a:spcAft>
              <a:buClr>
                <a:schemeClr val="tx2"/>
              </a:buClr>
              <a:buSzPct val="100000"/>
              <a:buFont typeface="Arial" panose="020B0604020202020204" pitchFamily="34" charset="0"/>
              <a:buChar char="—"/>
              <a:defRPr/>
            </a:pPr>
            <a:r>
              <a:rPr lang="en-US" sz="800" dirty="0" smtClean="0">
                <a:solidFill>
                  <a:schemeClr val="tx1"/>
                </a:solidFill>
              </a:rPr>
              <a:t>The goal is to understand the underlying profitability</a:t>
            </a:r>
            <a:endParaRPr lang="en-US" sz="800" dirty="0">
              <a:solidFill>
                <a:schemeClr val="tx1"/>
              </a:solidFill>
            </a:endParaRPr>
          </a:p>
        </p:txBody>
      </p:sp>
      <p:sp>
        <p:nvSpPr>
          <p:cNvPr id="76" name="Rectangle 23"/>
          <p:cNvSpPr/>
          <p:nvPr/>
        </p:nvSpPr>
        <p:spPr>
          <a:xfrm>
            <a:off x="4611111" y="1892458"/>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Market development</a:t>
            </a:r>
            <a:endParaRPr lang="en-US" sz="800" dirty="0">
              <a:solidFill>
                <a:schemeClr val="bg1"/>
              </a:solidFill>
            </a:endParaRPr>
          </a:p>
        </p:txBody>
      </p:sp>
      <p:sp>
        <p:nvSpPr>
          <p:cNvPr id="77" name="Rectangle 4"/>
          <p:cNvSpPr>
            <a:spLocks noChangeArrowheads="1"/>
          </p:cNvSpPr>
          <p:nvPr>
            <p:custDataLst>
              <p:tags r:id="rId5"/>
            </p:custDataLst>
          </p:nvPr>
        </p:nvSpPr>
        <p:spPr bwMode="gray">
          <a:xfrm>
            <a:off x="6187441" y="3652246"/>
            <a:ext cx="1525488" cy="380130"/>
          </a:xfrm>
          <a:prstGeom prst="rect">
            <a:avLst/>
          </a:prstGeom>
          <a:solidFill>
            <a:schemeClr val="accent4"/>
          </a:solidFill>
          <a:ln w="6350">
            <a:solidFill>
              <a:schemeClr val="accent4"/>
            </a:solidFill>
            <a:miter lim="800000"/>
            <a:headEnd/>
            <a:tailEnd/>
          </a:ln>
          <a:effectLst/>
        </p:spPr>
        <p:txBody>
          <a:bodyPr lIns="0" tIns="54000" rIns="0" bIns="54000" anchor="ctr" anchorCtr="1"/>
          <a:lstStyle/>
          <a:p>
            <a:pPr defTabSz="762000" eaLnBrk="0" hangingPunct="0">
              <a:lnSpc>
                <a:spcPct val="90000"/>
              </a:lnSpc>
            </a:pPr>
            <a:r>
              <a:rPr lang="en-US" sz="700" dirty="0" smtClean="0">
                <a:solidFill>
                  <a:schemeClr val="bg1"/>
                </a:solidFill>
              </a:rPr>
              <a:t>Differentiated according to functions (production/storage, R&amp;D, sales, administration) </a:t>
            </a:r>
          </a:p>
        </p:txBody>
      </p:sp>
      <p:sp>
        <p:nvSpPr>
          <p:cNvPr id="78" name="Rectangle 13"/>
          <p:cNvSpPr/>
          <p:nvPr/>
        </p:nvSpPr>
        <p:spPr>
          <a:xfrm>
            <a:off x="2465323" y="5644813"/>
            <a:ext cx="750057" cy="333783"/>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One-off effects</a:t>
            </a:r>
            <a:endParaRPr lang="en-US" sz="800" b="1" dirty="0">
              <a:solidFill>
                <a:schemeClr val="bg1"/>
              </a:solidFill>
            </a:endParaRPr>
          </a:p>
        </p:txBody>
      </p:sp>
      <p:grpSp>
        <p:nvGrpSpPr>
          <p:cNvPr id="79" name="Gruppieren 79"/>
          <p:cNvGrpSpPr/>
          <p:nvPr/>
        </p:nvGrpSpPr>
        <p:grpSpPr>
          <a:xfrm>
            <a:off x="5463954" y="4333975"/>
            <a:ext cx="723485" cy="297804"/>
            <a:chOff x="5468597" y="4365120"/>
            <a:chExt cx="1080120" cy="331433"/>
          </a:xfrm>
        </p:grpSpPr>
        <p:cxnSp>
          <p:nvCxnSpPr>
            <p:cNvPr id="80" name="Straight Arrow Connector 41"/>
            <p:cNvCxnSpPr/>
            <p:nvPr/>
          </p:nvCxnSpPr>
          <p:spPr>
            <a:xfrm flipH="1" flipV="1">
              <a:off x="5468597" y="4365120"/>
              <a:ext cx="1080120" cy="141532"/>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41"/>
            <p:cNvCxnSpPr/>
            <p:nvPr/>
          </p:nvCxnSpPr>
          <p:spPr>
            <a:xfrm flipH="1">
              <a:off x="5468597" y="4506652"/>
              <a:ext cx="1080120" cy="189901"/>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83" name="Rectangle 4"/>
          <p:cNvSpPr>
            <a:spLocks noChangeArrowheads="1"/>
          </p:cNvSpPr>
          <p:nvPr>
            <p:custDataLst>
              <p:tags r:id="rId6"/>
            </p:custDataLst>
          </p:nvPr>
        </p:nvSpPr>
        <p:spPr bwMode="auto">
          <a:xfrm>
            <a:off x="6648628" y="837487"/>
            <a:ext cx="2768421" cy="433527"/>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Total Cost Method is commonly used in the DACH region. Check your local GAAP requirements before applying TCM in your analysis. </a:t>
            </a:r>
          </a:p>
        </p:txBody>
      </p:sp>
    </p:spTree>
    <p:extLst>
      <p:ext uri="{BB962C8B-B14F-4D97-AF65-F5344CB8AC3E}">
        <p14:creationId xmlns:p14="http://schemas.microsoft.com/office/powerpoint/2010/main" val="4026229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&amp; Gross Profit (historical)</a:t>
            </a:r>
          </a:p>
        </p:txBody>
      </p:sp>
      <p:sp>
        <p:nvSpPr>
          <p:cNvPr id="4" name="Titel 3"/>
          <p:cNvSpPr>
            <a:spLocks noGrp="1"/>
          </p:cNvSpPr>
          <p:nvPr>
            <p:ph type="title"/>
          </p:nvPr>
        </p:nvSpPr>
        <p:spPr/>
        <p:txBody>
          <a:bodyPr/>
          <a:lstStyle/>
          <a:p>
            <a:r>
              <a:rPr lang="en-US" dirty="0"/>
              <a:t>Overview (3/3) – </a:t>
            </a:r>
            <a:r>
              <a:rPr lang="en-US" dirty="0" smtClean="0"/>
              <a:t>Cost of sales </a:t>
            </a:r>
            <a:r>
              <a:rPr lang="en-US" dirty="0"/>
              <a:t>analysis structure and resulting </a:t>
            </a:r>
            <a:r>
              <a:rPr lang="en-US" dirty="0" smtClean="0"/>
              <a:t>workbooks</a:t>
            </a:r>
            <a:endParaRPr lang="en-US" dirty="0"/>
          </a:p>
        </p:txBody>
      </p:sp>
      <p:sp>
        <p:nvSpPr>
          <p:cNvPr id="12" name="Rechteck 77"/>
          <p:cNvSpPr>
            <a:spLocks/>
          </p:cNvSpPr>
          <p:nvPr/>
        </p:nvSpPr>
        <p:spPr>
          <a:xfrm>
            <a:off x="2080790" y="5452606"/>
            <a:ext cx="5689953" cy="56022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“Normalized </a:t>
            </a:r>
            <a:r>
              <a:rPr lang="en-US" sz="900" b="1" dirty="0">
                <a:solidFill>
                  <a:srgbClr val="00338D"/>
                </a:solidFill>
                <a:latin typeface="Arial" pitchFamily="34" charset="0"/>
                <a:cs typeface="Arial" pitchFamily="34" charset="0"/>
              </a:rPr>
              <a:t>E</a:t>
            </a:r>
            <a:r>
              <a:rPr lang="en-US" sz="900" b="1" dirty="0" smtClean="0">
                <a:solidFill>
                  <a:srgbClr val="00338D"/>
                </a:solidFill>
                <a:latin typeface="Arial" pitchFamily="34" charset="0"/>
                <a:cs typeface="Arial" pitchFamily="34" charset="0"/>
              </a:rPr>
              <a:t>arnings"</a:t>
            </a:r>
            <a:endParaRPr lang="en-US" sz="900" dirty="0" smtClean="0">
              <a:solidFill>
                <a:srgbClr val="00338D"/>
              </a:solidFill>
              <a:latin typeface="Arial" pitchFamily="34" charset="0"/>
              <a:cs typeface="Arial" pitchFamily="34" charset="0"/>
            </a:endParaRPr>
          </a:p>
        </p:txBody>
      </p:sp>
      <p:grpSp>
        <p:nvGrpSpPr>
          <p:cNvPr id="13" name="Gruppieren 72"/>
          <p:cNvGrpSpPr>
            <a:grpSpLocks/>
          </p:cNvGrpSpPr>
          <p:nvPr/>
        </p:nvGrpSpPr>
        <p:grpSpPr>
          <a:xfrm>
            <a:off x="2080791" y="3401170"/>
            <a:ext cx="5689952" cy="2029679"/>
            <a:chOff x="1954415" y="3408496"/>
            <a:chExt cx="6026385" cy="2258879"/>
          </a:xfrm>
          <a:solidFill>
            <a:srgbClr val="D9D9D9"/>
          </a:solidFill>
        </p:grpSpPr>
        <p:sp>
          <p:nvSpPr>
            <p:cNvPr id="14" name="Rechteck 77"/>
            <p:cNvSpPr>
              <a:spLocks/>
            </p:cNvSpPr>
            <p:nvPr/>
          </p:nvSpPr>
          <p:spPr>
            <a:xfrm>
              <a:off x="1954415" y="3408496"/>
              <a:ext cx="6026385" cy="153886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“Expenses Cost of Sales Method"</a:t>
              </a:r>
              <a:endParaRPr lang="en-US" sz="900" dirty="0" smtClean="0">
                <a:solidFill>
                  <a:srgbClr val="00338D"/>
                </a:solidFill>
                <a:latin typeface="Arial" pitchFamily="34" charset="0"/>
                <a:cs typeface="Arial" pitchFamily="34" charset="0"/>
              </a:endParaRPr>
            </a:p>
          </p:txBody>
        </p:sp>
        <p:sp>
          <p:nvSpPr>
            <p:cNvPr id="15" name="Rechteck 77"/>
            <p:cNvSpPr>
              <a:spLocks/>
            </p:cNvSpPr>
            <p:nvPr/>
          </p:nvSpPr>
          <p:spPr>
            <a:xfrm>
              <a:off x="1954415" y="4991398"/>
              <a:ext cx="6026385" cy="67597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a:t>
              </a:r>
              <a:br>
                <a:rPr lang="en-US" sz="900" b="1" dirty="0" smtClean="0">
                  <a:solidFill>
                    <a:srgbClr val="00338D"/>
                  </a:solidFill>
                  <a:latin typeface="Arial" pitchFamily="34" charset="0"/>
                  <a:cs typeface="Arial" pitchFamily="34" charset="0"/>
                </a:rPr>
              </a:br>
              <a:r>
                <a:rPr lang="en-US" sz="900" b="1" dirty="0" smtClean="0">
                  <a:solidFill>
                    <a:srgbClr val="00338D"/>
                  </a:solidFill>
                  <a:latin typeface="Arial" pitchFamily="34" charset="0"/>
                  <a:cs typeface="Arial" pitchFamily="34" charset="0"/>
                </a:rPr>
                <a:t>“Fixed assets – </a:t>
              </a:r>
              <a:br>
                <a:rPr lang="en-US" sz="900" b="1" dirty="0" smtClean="0">
                  <a:solidFill>
                    <a:srgbClr val="00338D"/>
                  </a:solidFill>
                  <a:latin typeface="Arial" pitchFamily="34" charset="0"/>
                  <a:cs typeface="Arial" pitchFamily="34" charset="0"/>
                </a:rPr>
              </a:br>
              <a:r>
                <a:rPr lang="en-US" sz="900" b="1" dirty="0" smtClean="0">
                  <a:solidFill>
                    <a:srgbClr val="00338D"/>
                  </a:solidFill>
                  <a:latin typeface="Arial" pitchFamily="34" charset="0"/>
                  <a:cs typeface="Arial" pitchFamily="34" charset="0"/>
                </a:rPr>
                <a:t>CAPEX"</a:t>
              </a:r>
              <a:endParaRPr lang="en-US" sz="900" dirty="0" smtClean="0">
                <a:solidFill>
                  <a:srgbClr val="00338D"/>
                </a:solidFill>
                <a:latin typeface="Arial" pitchFamily="34" charset="0"/>
                <a:cs typeface="Arial" pitchFamily="34" charset="0"/>
              </a:endParaRPr>
            </a:p>
          </p:txBody>
        </p:sp>
      </p:grpSp>
      <p:sp>
        <p:nvSpPr>
          <p:cNvPr id="16" name="Rechteck 35"/>
          <p:cNvSpPr/>
          <p:nvPr/>
        </p:nvSpPr>
        <p:spPr>
          <a:xfrm>
            <a:off x="7815146" y="1422601"/>
            <a:ext cx="1601364"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Commentary</a:t>
            </a:r>
            <a:endParaRPr lang="en-US" sz="900" b="1" dirty="0"/>
          </a:p>
        </p:txBody>
      </p:sp>
      <p:sp>
        <p:nvSpPr>
          <p:cNvPr id="17" name="Rechteck 37"/>
          <p:cNvSpPr/>
          <p:nvPr/>
        </p:nvSpPr>
        <p:spPr>
          <a:xfrm>
            <a:off x="7815686" y="1775273"/>
            <a:ext cx="1601364" cy="2166725"/>
          </a:xfrm>
          <a:prstGeom prst="rect">
            <a:avLst/>
          </a:prstGeom>
          <a:solidFill>
            <a:srgbClr val="D9D9D9"/>
          </a:solidFill>
          <a:ln w="12700">
            <a:noFill/>
          </a:ln>
        </p:spPr>
        <p:style>
          <a:lnRef idx="2">
            <a:schemeClr val="accent4"/>
          </a:lnRef>
          <a:fillRef idx="1">
            <a:schemeClr val="lt1"/>
          </a:fillRef>
          <a:effectRef idx="0">
            <a:schemeClr val="accent4"/>
          </a:effectRef>
          <a:fontRef idx="minor">
            <a:schemeClr val="dk1"/>
          </a:fontRef>
        </p:style>
        <p:txBody>
          <a:bodyPr lIns="54000" tIns="54000" rIns="54000" bIns="54000" rtlCol="0" anchor="ctr"/>
          <a:lstStyle/>
          <a:p>
            <a:pPr marL="85725" indent="-84138">
              <a:spcBef>
                <a:spcPts val="400"/>
              </a:spcBef>
              <a:buClr>
                <a:srgbClr val="97989A"/>
              </a:buClr>
              <a:buSzPct val="100000"/>
              <a:defRPr/>
            </a:pPr>
            <a:r>
              <a:rPr lang="en-US" sz="800" dirty="0" smtClean="0">
                <a:solidFill>
                  <a:srgbClr val="000000"/>
                </a:solidFill>
              </a:rPr>
              <a:t>The detailed analyses should</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improve our understanding of the business model</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show trends in financial performance (monthly or quarterly as appropriate)</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identify sales and profit drivers by an appropriately detailed analysis (by product group, customer, etc.) and provide respective benchmarking</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form the basis for the Business Plan / analysis of projections (</a:t>
            </a:r>
            <a:r>
              <a:rPr lang="en-US" sz="800" dirty="0" smtClean="0">
                <a:solidFill>
                  <a:schemeClr val="tx1"/>
                </a:solidFill>
                <a:sym typeface="Wingdings" panose="05000000000000000000" pitchFamily="2" charset="2"/>
              </a:rPr>
              <a:t></a:t>
            </a:r>
            <a:r>
              <a:rPr lang="en-US" sz="800" dirty="0" smtClean="0">
                <a:solidFill>
                  <a:schemeClr val="tx1"/>
                </a:solidFill>
              </a:rPr>
              <a:t> starting point for financial model)</a:t>
            </a:r>
            <a:endParaRPr lang="en-US" sz="800" dirty="0">
              <a:solidFill>
                <a:schemeClr val="tx1"/>
              </a:solidFill>
            </a:endParaRPr>
          </a:p>
        </p:txBody>
      </p:sp>
      <p:sp>
        <p:nvSpPr>
          <p:cNvPr id="18" name="Rechteck 20"/>
          <p:cNvSpPr/>
          <p:nvPr/>
        </p:nvSpPr>
        <p:spPr>
          <a:xfrm>
            <a:off x="488950" y="1422401"/>
            <a:ext cx="1533221"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ts val="1100"/>
              </a:lnSpc>
            </a:pPr>
            <a:r>
              <a:rPr lang="en-US" sz="900" b="1" dirty="0" smtClean="0"/>
              <a:t>High level </a:t>
            </a:r>
            <a:br>
              <a:rPr lang="en-US" sz="900" b="1" dirty="0" smtClean="0"/>
            </a:br>
            <a:r>
              <a:rPr lang="en-US" sz="900" b="1" dirty="0" smtClean="0"/>
              <a:t>P&amp;L analysis</a:t>
            </a:r>
            <a:endParaRPr lang="en-US" sz="900" b="1" dirty="0"/>
          </a:p>
        </p:txBody>
      </p:sp>
      <p:sp>
        <p:nvSpPr>
          <p:cNvPr id="19" name="Rechteck 22"/>
          <p:cNvSpPr/>
          <p:nvPr/>
        </p:nvSpPr>
        <p:spPr>
          <a:xfrm>
            <a:off x="489491" y="1775272"/>
            <a:ext cx="1533221" cy="4240946"/>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a:spcBef>
                <a:spcPts val="600"/>
              </a:spcBef>
              <a:buClr>
                <a:srgbClr val="97989A"/>
              </a:buClr>
              <a:buSzPct val="100000"/>
              <a:defRPr/>
            </a:pPr>
            <a:r>
              <a:rPr lang="en-US" sz="800" dirty="0" smtClean="0">
                <a:solidFill>
                  <a:schemeClr val="tx1"/>
                </a:solidFill>
              </a:rPr>
              <a:t>Explanation of key trends (sales growth, profitability in % of sales, significant shifts in individual P&amp;L lines), if necessary supplemented by individual operational KPIs and/or benchmarks; depends strongly on business model and sector of the specific company</a:t>
            </a: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a:spcBef>
                <a:spcPts val="600"/>
              </a:spcBef>
              <a:buClr>
                <a:srgbClr val="97989A"/>
              </a:buClr>
              <a:buSzPct val="100000"/>
              <a:defRPr/>
            </a:pPr>
            <a:r>
              <a:rPr lang="en-US" sz="800" dirty="0" smtClean="0">
                <a:solidFill>
                  <a:schemeClr val="tx1"/>
                </a:solidFill>
              </a:rPr>
              <a:t>Purpose of high level P&amp;L analysis:</a:t>
            </a:r>
          </a:p>
          <a:p>
            <a:pPr marL="216000" indent="-216000">
              <a:spcBef>
                <a:spcPts val="300"/>
              </a:spcBef>
              <a:buClr>
                <a:schemeClr val="tx1"/>
              </a:buClr>
              <a:buSzPct val="100000"/>
              <a:buAutoNum type="alphaLcParenR"/>
              <a:defRPr/>
            </a:pPr>
            <a:r>
              <a:rPr lang="en-US" sz="800" dirty="0" smtClean="0">
                <a:solidFill>
                  <a:schemeClr val="tx1"/>
                </a:solidFill>
              </a:rPr>
              <a:t>Planning of our work: determine key areas of focus for detailed analyses</a:t>
            </a:r>
          </a:p>
          <a:p>
            <a:pPr marL="216000" indent="-216000">
              <a:spcBef>
                <a:spcPts val="300"/>
              </a:spcBef>
              <a:buClr>
                <a:schemeClr val="tx1"/>
              </a:buClr>
              <a:buSzPct val="100000"/>
              <a:buAutoNum type="alphaLcParenR"/>
              <a:defRPr/>
            </a:pPr>
            <a:r>
              <a:rPr lang="en-US" sz="800" dirty="0" smtClean="0">
                <a:solidFill>
                  <a:schemeClr val="tx1"/>
                </a:solidFill>
              </a:rPr>
              <a:t>Reporting: Provide a Big Picture Overview on Target's financial performance and a summary of key trends observed</a:t>
            </a:r>
          </a:p>
          <a:p>
            <a:pPr marL="228600" indent="-142875">
              <a:spcBef>
                <a:spcPts val="300"/>
              </a:spcBef>
              <a:buClr>
                <a:srgbClr val="97989A"/>
              </a:buClr>
              <a:buSzPct val="100000"/>
              <a:buAutoNum type="alphaLcParenR"/>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p:txBody>
      </p:sp>
      <p:sp>
        <p:nvSpPr>
          <p:cNvPr id="20" name="Rechteck 75"/>
          <p:cNvSpPr/>
          <p:nvPr/>
        </p:nvSpPr>
        <p:spPr>
          <a:xfrm>
            <a:off x="2080790" y="1422601"/>
            <a:ext cx="5689953"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Workbooks for detailed analyses – Value Driver Tree</a:t>
            </a:r>
            <a:endParaRPr lang="en-US" sz="900" b="1" dirty="0"/>
          </a:p>
        </p:txBody>
      </p:sp>
      <p:sp>
        <p:nvSpPr>
          <p:cNvPr id="21" name="Rechteck 77"/>
          <p:cNvSpPr/>
          <p:nvPr/>
        </p:nvSpPr>
        <p:spPr>
          <a:xfrm>
            <a:off x="2080790" y="1775273"/>
            <a:ext cx="5689953" cy="1588177"/>
          </a:xfrm>
          <a:prstGeom prst="rect">
            <a:avLst/>
          </a:prstGeom>
          <a:solidFill>
            <a:srgbClr val="D9D9D9"/>
          </a:solidFill>
          <a:ln w="28575">
            <a:solidFill>
              <a:schemeClr val="tx2"/>
            </a:solid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”Sales and Gross Profit"</a:t>
            </a:r>
            <a:endParaRPr lang="en-US" sz="900" dirty="0" smtClean="0">
              <a:solidFill>
                <a:srgbClr val="00338D"/>
              </a:solidFill>
              <a:latin typeface="Arial" pitchFamily="34" charset="0"/>
              <a:cs typeface="Arial" pitchFamily="34" charset="0"/>
            </a:endParaRPr>
          </a:p>
        </p:txBody>
      </p:sp>
      <p:sp>
        <p:nvSpPr>
          <p:cNvPr id="22" name="Rectangle 12"/>
          <p:cNvSpPr/>
          <p:nvPr/>
        </p:nvSpPr>
        <p:spPr>
          <a:xfrm>
            <a:off x="571784" y="3233997"/>
            <a:ext cx="1143881" cy="461041"/>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EBIT</a:t>
            </a:r>
            <a:endParaRPr lang="en-US" sz="700" dirty="0">
              <a:solidFill>
                <a:schemeClr val="bg1"/>
              </a:solidFill>
            </a:endParaRPr>
          </a:p>
        </p:txBody>
      </p:sp>
      <p:sp>
        <p:nvSpPr>
          <p:cNvPr id="23" name="Rectangle 13"/>
          <p:cNvSpPr/>
          <p:nvPr/>
        </p:nvSpPr>
        <p:spPr>
          <a:xfrm>
            <a:off x="2403199" y="2289198"/>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Gross Profit</a:t>
            </a:r>
            <a:endParaRPr lang="en-US" sz="800" b="1" dirty="0">
              <a:solidFill>
                <a:schemeClr val="bg1"/>
              </a:solidFill>
            </a:endParaRPr>
          </a:p>
        </p:txBody>
      </p:sp>
      <p:cxnSp>
        <p:nvCxnSpPr>
          <p:cNvPr id="24" name="Elbow Connector 14"/>
          <p:cNvCxnSpPr>
            <a:stCxn id="23" idx="1"/>
            <a:endCxn id="22" idx="3"/>
          </p:cNvCxnSpPr>
          <p:nvPr/>
        </p:nvCxnSpPr>
        <p:spPr>
          <a:xfrm rot="10800000" flipV="1">
            <a:off x="1715665" y="2483503"/>
            <a:ext cx="687534" cy="981013"/>
          </a:xfrm>
          <a:prstGeom prst="bentConnector3">
            <a:avLst>
              <a:gd name="adj1" fmla="val 62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5" name="Elbow Connector 15"/>
          <p:cNvCxnSpPr>
            <a:stCxn id="52" idx="1"/>
            <a:endCxn id="22" idx="3"/>
          </p:cNvCxnSpPr>
          <p:nvPr/>
        </p:nvCxnSpPr>
        <p:spPr>
          <a:xfrm rot="10800000">
            <a:off x="1715665" y="3464518"/>
            <a:ext cx="687534" cy="720837"/>
          </a:xfrm>
          <a:prstGeom prst="bentConnector3">
            <a:avLst>
              <a:gd name="adj1" fmla="val 61801"/>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26" name="Rectangle 16"/>
          <p:cNvSpPr/>
          <p:nvPr/>
        </p:nvSpPr>
        <p:spPr>
          <a:xfrm>
            <a:off x="3425460" y="2095093"/>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Sales</a:t>
            </a:r>
            <a:endParaRPr lang="en-US" sz="800" dirty="0">
              <a:solidFill>
                <a:schemeClr val="bg1"/>
              </a:solidFill>
            </a:endParaRPr>
          </a:p>
        </p:txBody>
      </p:sp>
      <p:cxnSp>
        <p:nvCxnSpPr>
          <p:cNvPr id="27" name="Elbow Connector 17"/>
          <p:cNvCxnSpPr>
            <a:stCxn id="23" idx="3"/>
            <a:endCxn id="26" idx="1"/>
          </p:cNvCxnSpPr>
          <p:nvPr/>
        </p:nvCxnSpPr>
        <p:spPr>
          <a:xfrm flipV="1">
            <a:off x="3153256" y="2224482"/>
            <a:ext cx="272203" cy="25902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8" name="Elbow Connector 18"/>
          <p:cNvCxnSpPr>
            <a:stCxn id="30" idx="1"/>
            <a:endCxn id="23" idx="3"/>
          </p:cNvCxnSpPr>
          <p:nvPr/>
        </p:nvCxnSpPr>
        <p:spPr>
          <a:xfrm rot="10800000">
            <a:off x="3153256" y="2483504"/>
            <a:ext cx="272203" cy="517426"/>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29" name="Oval 19"/>
          <p:cNvSpPr/>
          <p:nvPr/>
        </p:nvSpPr>
        <p:spPr>
          <a:xfrm>
            <a:off x="1909126" y="3408330"/>
            <a:ext cx="136301" cy="1294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a:t>
            </a:r>
            <a:endParaRPr lang="en-US" sz="800" b="1" dirty="0">
              <a:solidFill>
                <a:schemeClr val="bg1"/>
              </a:solidFill>
            </a:endParaRPr>
          </a:p>
        </p:txBody>
      </p:sp>
      <p:sp>
        <p:nvSpPr>
          <p:cNvPr id="30" name="Rectangle 22"/>
          <p:cNvSpPr/>
          <p:nvPr/>
        </p:nvSpPr>
        <p:spPr>
          <a:xfrm>
            <a:off x="3425460" y="2871542"/>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Costs of sales</a:t>
            </a:r>
            <a:endParaRPr lang="en-US" sz="800" dirty="0">
              <a:solidFill>
                <a:schemeClr val="bg1"/>
              </a:solidFill>
            </a:endParaRPr>
          </a:p>
        </p:txBody>
      </p:sp>
      <p:sp>
        <p:nvSpPr>
          <p:cNvPr id="31" name="Rectangle 25"/>
          <p:cNvSpPr/>
          <p:nvPr/>
        </p:nvSpPr>
        <p:spPr>
          <a:xfrm>
            <a:off x="4611111" y="2345341"/>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Trend analysis (with KPIs)</a:t>
            </a:r>
            <a:endParaRPr lang="en-US" sz="800" dirty="0">
              <a:solidFill>
                <a:schemeClr val="bg1"/>
              </a:solidFill>
            </a:endParaRPr>
          </a:p>
        </p:txBody>
      </p:sp>
      <p:cxnSp>
        <p:nvCxnSpPr>
          <p:cNvPr id="32" name="Elbow Connector 28"/>
          <p:cNvCxnSpPr>
            <a:stCxn id="26" idx="3"/>
          </p:cNvCxnSpPr>
          <p:nvPr/>
        </p:nvCxnSpPr>
        <p:spPr>
          <a:xfrm flipV="1">
            <a:off x="4209106" y="2021847"/>
            <a:ext cx="402006" cy="20263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3" name="Elbow Connector 29"/>
          <p:cNvCxnSpPr>
            <a:stCxn id="26" idx="3"/>
            <a:endCxn id="31" idx="1"/>
          </p:cNvCxnSpPr>
          <p:nvPr/>
        </p:nvCxnSpPr>
        <p:spPr>
          <a:xfrm>
            <a:off x="4209106" y="2224482"/>
            <a:ext cx="402005" cy="25024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34" name="Oval 31"/>
          <p:cNvSpPr/>
          <p:nvPr/>
        </p:nvSpPr>
        <p:spPr>
          <a:xfrm>
            <a:off x="3221008" y="2418601"/>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a:t>
            </a:r>
            <a:endParaRPr lang="en-US" sz="800" b="1" dirty="0">
              <a:solidFill>
                <a:schemeClr val="bg1"/>
              </a:solidFill>
            </a:endParaRPr>
          </a:p>
        </p:txBody>
      </p:sp>
      <p:sp>
        <p:nvSpPr>
          <p:cNvPr id="35" name="Rectangle 34"/>
          <p:cNvSpPr/>
          <p:nvPr/>
        </p:nvSpPr>
        <p:spPr>
          <a:xfrm>
            <a:off x="4611065" y="2716434"/>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Margin (in % of sales)</a:t>
            </a:r>
            <a:endParaRPr lang="en-US" sz="800" dirty="0">
              <a:solidFill>
                <a:schemeClr val="bg1"/>
              </a:solidFill>
            </a:endParaRPr>
          </a:p>
        </p:txBody>
      </p:sp>
      <p:sp>
        <p:nvSpPr>
          <p:cNvPr id="36" name="Rectangle 35"/>
          <p:cNvSpPr/>
          <p:nvPr/>
        </p:nvSpPr>
        <p:spPr>
          <a:xfrm>
            <a:off x="4611065" y="3033235"/>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By type of materials</a:t>
            </a:r>
            <a:endParaRPr lang="en-US" sz="800" dirty="0">
              <a:solidFill>
                <a:schemeClr val="bg1"/>
              </a:solidFill>
            </a:endParaRPr>
          </a:p>
        </p:txBody>
      </p:sp>
      <p:cxnSp>
        <p:nvCxnSpPr>
          <p:cNvPr id="37" name="Elbow Connector 36"/>
          <p:cNvCxnSpPr>
            <a:stCxn id="30" idx="3"/>
            <a:endCxn id="35" idx="1"/>
          </p:cNvCxnSpPr>
          <p:nvPr/>
        </p:nvCxnSpPr>
        <p:spPr>
          <a:xfrm flipV="1">
            <a:off x="4209106" y="2845823"/>
            <a:ext cx="401959" cy="15510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0" idx="3"/>
            <a:endCxn id="36" idx="1"/>
          </p:cNvCxnSpPr>
          <p:nvPr/>
        </p:nvCxnSpPr>
        <p:spPr>
          <a:xfrm>
            <a:off x="4209106" y="3000931"/>
            <a:ext cx="401959" cy="16169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41"/>
          <p:cNvCxnSpPr>
            <a:stCxn id="46" idx="1"/>
            <a:endCxn id="31" idx="3"/>
          </p:cNvCxnSpPr>
          <p:nvPr/>
        </p:nvCxnSpPr>
        <p:spPr>
          <a:xfrm flipH="1" flipV="1">
            <a:off x="5463954" y="2474730"/>
            <a:ext cx="723487" cy="215148"/>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0" name="Rectangle 64"/>
          <p:cNvSpPr/>
          <p:nvPr/>
        </p:nvSpPr>
        <p:spPr>
          <a:xfrm>
            <a:off x="5729129" y="3000916"/>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41" name="Rectangle 65"/>
          <p:cNvSpPr/>
          <p:nvPr/>
        </p:nvSpPr>
        <p:spPr>
          <a:xfrm>
            <a:off x="5729129" y="3195021"/>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42" name="Elbow Connector 66"/>
          <p:cNvCxnSpPr>
            <a:stCxn id="36" idx="3"/>
            <a:endCxn id="41" idx="1"/>
          </p:cNvCxnSpPr>
          <p:nvPr/>
        </p:nvCxnSpPr>
        <p:spPr>
          <a:xfrm>
            <a:off x="5463953" y="3162624"/>
            <a:ext cx="265175" cy="9708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3" name="Elbow Connector 67"/>
          <p:cNvCxnSpPr>
            <a:stCxn id="36" idx="3"/>
            <a:endCxn id="40" idx="1"/>
          </p:cNvCxnSpPr>
          <p:nvPr/>
        </p:nvCxnSpPr>
        <p:spPr>
          <a:xfrm flipV="1">
            <a:off x="5463953" y="3065603"/>
            <a:ext cx="265175" cy="9702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44" name="Oval 68"/>
          <p:cNvSpPr/>
          <p:nvPr/>
        </p:nvSpPr>
        <p:spPr>
          <a:xfrm>
            <a:off x="5532105" y="3104644"/>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cxnSp>
        <p:nvCxnSpPr>
          <p:cNvPr id="45" name="Straight Arrow Connector 41"/>
          <p:cNvCxnSpPr>
            <a:stCxn id="46" idx="1"/>
            <a:endCxn id="35" idx="3"/>
          </p:cNvCxnSpPr>
          <p:nvPr/>
        </p:nvCxnSpPr>
        <p:spPr>
          <a:xfrm flipH="1">
            <a:off x="5463953" y="2689878"/>
            <a:ext cx="723488" cy="155945"/>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1"/>
            </p:custDataLst>
          </p:nvPr>
        </p:nvSpPr>
        <p:spPr bwMode="gray">
          <a:xfrm>
            <a:off x="6187441" y="2528776"/>
            <a:ext cx="1525487" cy="322203"/>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Differentiated by product groups, customers, regions </a:t>
            </a:r>
            <a:r>
              <a:rPr lang="en-US" sz="700" i="1" dirty="0" smtClean="0">
                <a:solidFill>
                  <a:schemeClr val="bg1"/>
                </a:solidFill>
              </a:rPr>
              <a:t>(as applicable)</a:t>
            </a:r>
            <a:endParaRPr lang="en-US" sz="700" dirty="0" smtClean="0">
              <a:solidFill>
                <a:schemeClr val="bg1"/>
              </a:solidFill>
            </a:endParaRPr>
          </a:p>
        </p:txBody>
      </p:sp>
      <p:sp>
        <p:nvSpPr>
          <p:cNvPr id="47" name="Rectangle 64"/>
          <p:cNvSpPr/>
          <p:nvPr/>
        </p:nvSpPr>
        <p:spPr>
          <a:xfrm>
            <a:off x="5729129" y="2073213"/>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48" name="Rectangle 65"/>
          <p:cNvSpPr/>
          <p:nvPr/>
        </p:nvSpPr>
        <p:spPr>
          <a:xfrm>
            <a:off x="5729129" y="2267318"/>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49" name="Elbow Connector 66"/>
          <p:cNvCxnSpPr>
            <a:stCxn id="26" idx="3"/>
            <a:endCxn id="48" idx="1"/>
          </p:cNvCxnSpPr>
          <p:nvPr/>
        </p:nvCxnSpPr>
        <p:spPr>
          <a:xfrm>
            <a:off x="4209106" y="2224482"/>
            <a:ext cx="1520023" cy="107523"/>
          </a:xfrm>
          <a:prstGeom prst="bentConnector3">
            <a:avLst>
              <a:gd name="adj1" fmla="val 89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0" name="Elbow Connector 67"/>
          <p:cNvCxnSpPr>
            <a:stCxn id="26" idx="3"/>
            <a:endCxn id="47" idx="1"/>
          </p:cNvCxnSpPr>
          <p:nvPr/>
        </p:nvCxnSpPr>
        <p:spPr>
          <a:xfrm flipV="1">
            <a:off x="4209106" y="2137900"/>
            <a:ext cx="1520023" cy="86582"/>
          </a:xfrm>
          <a:prstGeom prst="bentConnector3">
            <a:avLst>
              <a:gd name="adj1" fmla="val 87956"/>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1" name="Oval 68"/>
          <p:cNvSpPr/>
          <p:nvPr/>
        </p:nvSpPr>
        <p:spPr>
          <a:xfrm>
            <a:off x="5480847" y="2159795"/>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sp>
        <p:nvSpPr>
          <p:cNvPr id="52" name="Rectangle 21"/>
          <p:cNvSpPr/>
          <p:nvPr/>
        </p:nvSpPr>
        <p:spPr>
          <a:xfrm>
            <a:off x="2403199" y="3991049"/>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Expense items below gross profit</a:t>
            </a:r>
            <a:endParaRPr lang="en-US" sz="800" b="1" dirty="0">
              <a:solidFill>
                <a:schemeClr val="bg1"/>
              </a:solidFill>
            </a:endParaRPr>
          </a:p>
        </p:txBody>
      </p:sp>
      <p:sp>
        <p:nvSpPr>
          <p:cNvPr id="53" name="Rectangle 4"/>
          <p:cNvSpPr>
            <a:spLocks noChangeArrowheads="1"/>
          </p:cNvSpPr>
          <p:nvPr>
            <p:custDataLst>
              <p:tags r:id="rId2"/>
            </p:custDataLst>
          </p:nvPr>
        </p:nvSpPr>
        <p:spPr bwMode="gray">
          <a:xfrm>
            <a:off x="6187441" y="5502908"/>
            <a:ext cx="1525488" cy="456694"/>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Adjustment of the historical earnings for "one-off effects" that are not relevant for the future development.</a:t>
            </a:r>
          </a:p>
        </p:txBody>
      </p:sp>
      <p:sp>
        <p:nvSpPr>
          <p:cNvPr id="54" name="Rectangle 21"/>
          <p:cNvSpPr>
            <a:spLocks/>
          </p:cNvSpPr>
          <p:nvPr/>
        </p:nvSpPr>
        <p:spPr>
          <a:xfrm>
            <a:off x="3419433" y="4994342"/>
            <a:ext cx="817809" cy="314637"/>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Depreciation</a:t>
            </a:r>
            <a:endParaRPr lang="en-US" sz="800" dirty="0">
              <a:solidFill>
                <a:schemeClr val="bg1"/>
              </a:solidFill>
            </a:endParaRPr>
          </a:p>
        </p:txBody>
      </p:sp>
      <p:sp>
        <p:nvSpPr>
          <p:cNvPr id="55" name="Rectangle 16"/>
          <p:cNvSpPr/>
          <p:nvPr/>
        </p:nvSpPr>
        <p:spPr>
          <a:xfrm>
            <a:off x="3425460" y="3715096"/>
            <a:ext cx="811782" cy="31728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Sales and distribution costs</a:t>
            </a:r>
            <a:endParaRPr lang="en-US" sz="800" dirty="0">
              <a:solidFill>
                <a:schemeClr val="bg1"/>
              </a:solidFill>
            </a:endParaRPr>
          </a:p>
        </p:txBody>
      </p:sp>
      <p:cxnSp>
        <p:nvCxnSpPr>
          <p:cNvPr id="56" name="Elbow Connector 17"/>
          <p:cNvCxnSpPr>
            <a:stCxn id="52" idx="3"/>
            <a:endCxn id="55" idx="1"/>
          </p:cNvCxnSpPr>
          <p:nvPr/>
        </p:nvCxnSpPr>
        <p:spPr>
          <a:xfrm flipV="1">
            <a:off x="3153256" y="3873736"/>
            <a:ext cx="272204" cy="31161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7" name="Elbow Connector 18"/>
          <p:cNvCxnSpPr>
            <a:stCxn id="58" idx="1"/>
            <a:endCxn id="52" idx="3"/>
          </p:cNvCxnSpPr>
          <p:nvPr/>
        </p:nvCxnSpPr>
        <p:spPr>
          <a:xfrm rot="10800000">
            <a:off x="3153256" y="4185355"/>
            <a:ext cx="272204" cy="386774"/>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8" name="Rectangle 22"/>
          <p:cNvSpPr/>
          <p:nvPr/>
        </p:nvSpPr>
        <p:spPr>
          <a:xfrm>
            <a:off x="3425460" y="4427286"/>
            <a:ext cx="811782" cy="28968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700"/>
              </a:lnSpc>
            </a:pPr>
            <a:r>
              <a:rPr lang="en-US" sz="800" dirty="0" smtClean="0">
                <a:solidFill>
                  <a:schemeClr val="bg1"/>
                </a:solidFill>
              </a:rPr>
              <a:t>Other expenditures (e.g. R&amp;D) </a:t>
            </a:r>
            <a:endParaRPr lang="en-US" sz="800" dirty="0">
              <a:solidFill>
                <a:schemeClr val="bg1"/>
              </a:solidFill>
            </a:endParaRPr>
          </a:p>
        </p:txBody>
      </p:sp>
      <p:sp>
        <p:nvSpPr>
          <p:cNvPr id="60" name="Rectangle 25"/>
          <p:cNvSpPr>
            <a:spLocks/>
          </p:cNvSpPr>
          <p:nvPr/>
        </p:nvSpPr>
        <p:spPr>
          <a:xfrm>
            <a:off x="4542485" y="4289969"/>
            <a:ext cx="1393495" cy="398717"/>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Analysis of the cost </a:t>
            </a:r>
            <a:r>
              <a:rPr lang="en-US" sz="800" dirty="0" smtClean="0">
                <a:solidFill>
                  <a:schemeClr val="bg1"/>
                </a:solidFill>
              </a:rPr>
              <a:t>structure (fixed </a:t>
            </a:r>
            <a:r>
              <a:rPr lang="en-US" sz="800" dirty="0">
                <a:solidFill>
                  <a:schemeClr val="bg1"/>
                </a:solidFill>
              </a:rPr>
              <a:t>vs</a:t>
            </a:r>
            <a:r>
              <a:rPr lang="en-US" sz="800" dirty="0" smtClean="0">
                <a:solidFill>
                  <a:schemeClr val="bg1"/>
                </a:solidFill>
              </a:rPr>
              <a:t>. </a:t>
            </a:r>
            <a:r>
              <a:rPr lang="en-US" sz="800" dirty="0">
                <a:solidFill>
                  <a:schemeClr val="bg1"/>
                </a:solidFill>
              </a:rPr>
              <a:t>variable), benchmarking, cost driver</a:t>
            </a:r>
          </a:p>
        </p:txBody>
      </p:sp>
      <p:cxnSp>
        <p:nvCxnSpPr>
          <p:cNvPr id="62" name="Elbow Connector 29"/>
          <p:cNvCxnSpPr>
            <a:stCxn id="103" idx="1"/>
            <a:endCxn id="60" idx="1"/>
          </p:cNvCxnSpPr>
          <p:nvPr/>
        </p:nvCxnSpPr>
        <p:spPr>
          <a:xfrm rot="10800000" flipV="1">
            <a:off x="4542485" y="3945844"/>
            <a:ext cx="12700" cy="543483"/>
          </a:xfrm>
          <a:prstGeom prst="bentConnector3">
            <a:avLst>
              <a:gd name="adj1" fmla="val 960000"/>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nvGrpSpPr>
          <p:cNvPr id="67" name="Gruppieren 79"/>
          <p:cNvGrpSpPr/>
          <p:nvPr/>
        </p:nvGrpSpPr>
        <p:grpSpPr>
          <a:xfrm>
            <a:off x="5943597" y="3920137"/>
            <a:ext cx="243843" cy="569188"/>
            <a:chOff x="5368363" y="4593268"/>
            <a:chExt cx="864685" cy="633463"/>
          </a:xfrm>
        </p:grpSpPr>
        <p:cxnSp>
          <p:nvCxnSpPr>
            <p:cNvPr id="68" name="Straight Arrow Connector 41"/>
            <p:cNvCxnSpPr>
              <a:stCxn id="77" idx="1"/>
            </p:cNvCxnSpPr>
            <p:nvPr/>
          </p:nvCxnSpPr>
          <p:spPr>
            <a:xfrm flipH="1" flipV="1">
              <a:off x="5368363" y="4593268"/>
              <a:ext cx="864685" cy="253354"/>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41"/>
            <p:cNvCxnSpPr>
              <a:stCxn id="77" idx="1"/>
            </p:cNvCxnSpPr>
            <p:nvPr/>
          </p:nvCxnSpPr>
          <p:spPr>
            <a:xfrm flipH="1">
              <a:off x="5368363" y="4846621"/>
              <a:ext cx="864681" cy="38011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72" name="Rectangle 4"/>
          <p:cNvSpPr>
            <a:spLocks noChangeArrowheads="1"/>
          </p:cNvSpPr>
          <p:nvPr>
            <p:custDataLst>
              <p:tags r:id="rId3"/>
            </p:custDataLst>
          </p:nvPr>
        </p:nvSpPr>
        <p:spPr bwMode="gray">
          <a:xfrm>
            <a:off x="6187441" y="4851109"/>
            <a:ext cx="1525488" cy="536947"/>
          </a:xfrm>
          <a:prstGeom prst="rect">
            <a:avLst/>
          </a:prstGeom>
          <a:solidFill>
            <a:schemeClr val="accent4"/>
          </a:solidFill>
          <a:ln w="6350">
            <a:solidFill>
              <a:schemeClr val="accent4"/>
            </a:solidFill>
            <a:miter lim="800000"/>
            <a:headEnd/>
            <a:tailEnd/>
          </a:ln>
          <a:effectLst/>
        </p:spPr>
        <p:txBody>
          <a:bodyPr lIns="36000" tIns="54000" rIns="36000" bIns="54000" anchor="ctr" anchorCtr="0"/>
          <a:lstStyle/>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Trend in relation to CAPEX</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Impairments</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Useful life and if necessary modifications of the balance sheet</a:t>
            </a:r>
          </a:p>
        </p:txBody>
      </p:sp>
      <p:cxnSp>
        <p:nvCxnSpPr>
          <p:cNvPr id="73" name="Elbow Connector 15"/>
          <p:cNvCxnSpPr>
            <a:stCxn id="54" idx="1"/>
            <a:endCxn id="58" idx="1"/>
          </p:cNvCxnSpPr>
          <p:nvPr/>
        </p:nvCxnSpPr>
        <p:spPr>
          <a:xfrm rot="10800000" flipH="1">
            <a:off x="3419432" y="4572129"/>
            <a:ext cx="6027" cy="579532"/>
          </a:xfrm>
          <a:prstGeom prst="bentConnector3">
            <a:avLst>
              <a:gd name="adj1" fmla="val -2149328"/>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74" name="Rechteck 37"/>
          <p:cNvSpPr>
            <a:spLocks/>
          </p:cNvSpPr>
          <p:nvPr/>
        </p:nvSpPr>
        <p:spPr>
          <a:xfrm>
            <a:off x="7815686" y="3963548"/>
            <a:ext cx="1601364" cy="1468056"/>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600"/>
              </a:spcBef>
              <a:spcAft>
                <a:spcPts val="200"/>
              </a:spcAft>
              <a:buClr>
                <a:schemeClr val="tx2"/>
              </a:buClr>
              <a:buSzPct val="100000"/>
              <a:buFont typeface="Arial" panose="020B0604020202020204" pitchFamily="34" charset="0"/>
              <a:buChar char="—"/>
              <a:defRPr/>
            </a:pPr>
            <a:r>
              <a:rPr lang="en-US" sz="800" dirty="0">
                <a:solidFill>
                  <a:schemeClr val="tx1"/>
                </a:solidFill>
              </a:rPr>
              <a:t>Analysis should make cost structure and drivers transparent</a:t>
            </a:r>
          </a:p>
          <a:p>
            <a:pPr marL="216000" lvl="2" indent="-216000">
              <a:spcBef>
                <a:spcPts val="600"/>
              </a:spcBef>
              <a:spcAft>
                <a:spcPts val="200"/>
              </a:spcAft>
              <a:buClr>
                <a:schemeClr val="tx2"/>
              </a:buClr>
              <a:buSzPct val="100000"/>
              <a:buFont typeface="Arial" panose="020B0604020202020204" pitchFamily="34" charset="0"/>
              <a:buChar char="—"/>
              <a:defRPr/>
            </a:pPr>
            <a:r>
              <a:rPr lang="en-US" sz="800" dirty="0">
                <a:solidFill>
                  <a:schemeClr val="tx1"/>
                </a:solidFill>
              </a:rPr>
              <a:t>The challenge is often the level of details available for the various cost types (e.g. breakdowns may not be available). However, it may be possible to </a:t>
            </a:r>
            <a:r>
              <a:rPr lang="en-US" sz="800" dirty="0" smtClean="0">
                <a:solidFill>
                  <a:schemeClr val="tx1"/>
                </a:solidFill>
              </a:rPr>
              <a:t>analyze </a:t>
            </a:r>
            <a:r>
              <a:rPr lang="en-US" sz="800" dirty="0">
                <a:solidFill>
                  <a:schemeClr val="tx1"/>
                </a:solidFill>
              </a:rPr>
              <a:t>the costs on a cost </a:t>
            </a:r>
            <a:r>
              <a:rPr lang="en-US" sz="800" dirty="0" smtClean="0">
                <a:solidFill>
                  <a:schemeClr val="tx1"/>
                </a:solidFill>
              </a:rPr>
              <a:t>center </a:t>
            </a:r>
            <a:r>
              <a:rPr lang="en-US" sz="800" dirty="0">
                <a:solidFill>
                  <a:schemeClr val="tx1"/>
                </a:solidFill>
              </a:rPr>
              <a:t>level. </a:t>
            </a:r>
          </a:p>
        </p:txBody>
      </p:sp>
      <p:sp>
        <p:nvSpPr>
          <p:cNvPr id="75" name="Rechteck 37"/>
          <p:cNvSpPr>
            <a:spLocks/>
          </p:cNvSpPr>
          <p:nvPr/>
        </p:nvSpPr>
        <p:spPr>
          <a:xfrm>
            <a:off x="7815686" y="5452606"/>
            <a:ext cx="1601364" cy="56022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100"/>
              </a:spcBef>
              <a:spcAft>
                <a:spcPts val="200"/>
              </a:spcAft>
              <a:buClr>
                <a:schemeClr val="tx2"/>
              </a:buClr>
              <a:buSzPct val="100000"/>
              <a:buFont typeface="Arial" panose="020B0604020202020204" pitchFamily="34" charset="0"/>
              <a:buChar char="—"/>
              <a:defRPr/>
            </a:pPr>
            <a:r>
              <a:rPr lang="en-US" sz="800" dirty="0" smtClean="0">
                <a:solidFill>
                  <a:schemeClr val="tx1"/>
                </a:solidFill>
              </a:rPr>
              <a:t>The goal is to understand the underlying profitability</a:t>
            </a:r>
            <a:endParaRPr lang="en-US" sz="800" dirty="0">
              <a:solidFill>
                <a:schemeClr val="tx1"/>
              </a:solidFill>
            </a:endParaRPr>
          </a:p>
        </p:txBody>
      </p:sp>
      <p:sp>
        <p:nvSpPr>
          <p:cNvPr id="76" name="Rectangle 23"/>
          <p:cNvSpPr/>
          <p:nvPr/>
        </p:nvSpPr>
        <p:spPr>
          <a:xfrm>
            <a:off x="4611111" y="1892458"/>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Market development</a:t>
            </a:r>
            <a:endParaRPr lang="en-US" sz="800" dirty="0">
              <a:solidFill>
                <a:schemeClr val="bg1"/>
              </a:solidFill>
            </a:endParaRPr>
          </a:p>
        </p:txBody>
      </p:sp>
      <p:sp>
        <p:nvSpPr>
          <p:cNvPr id="77" name="Rectangle 4"/>
          <p:cNvSpPr>
            <a:spLocks noChangeArrowheads="1"/>
          </p:cNvSpPr>
          <p:nvPr>
            <p:custDataLst>
              <p:tags r:id="rId4"/>
            </p:custDataLst>
          </p:nvPr>
        </p:nvSpPr>
        <p:spPr bwMode="gray">
          <a:xfrm>
            <a:off x="6187441" y="3578598"/>
            <a:ext cx="1525488" cy="1138374"/>
          </a:xfrm>
          <a:prstGeom prst="rect">
            <a:avLst/>
          </a:prstGeom>
          <a:solidFill>
            <a:schemeClr val="accent4"/>
          </a:solidFill>
          <a:ln w="6350">
            <a:solidFill>
              <a:schemeClr val="accent4"/>
            </a:solidFill>
            <a:miter lim="800000"/>
            <a:headEnd/>
            <a:tailEnd/>
          </a:ln>
          <a:effectLst/>
        </p:spPr>
        <p:txBody>
          <a:bodyPr lIns="0" tIns="54000" rIns="0" bIns="54000" anchor="ctr" anchorCtr="1"/>
          <a:lstStyle/>
          <a:p>
            <a:pPr defTabSz="762000" eaLnBrk="0" hangingPunct="0">
              <a:lnSpc>
                <a:spcPct val="90000"/>
              </a:lnSpc>
            </a:pPr>
            <a:r>
              <a:rPr lang="en-US" sz="700" dirty="0">
                <a:solidFill>
                  <a:schemeClr val="bg1"/>
                </a:solidFill>
              </a:rPr>
              <a:t>Analysis of personnel costs in the individual P&amp;L blocks:</a:t>
            </a:r>
          </a:p>
          <a:p>
            <a:pPr defTabSz="762000" eaLnBrk="0" hangingPunct="0">
              <a:lnSpc>
                <a:spcPct val="90000"/>
              </a:lnSpc>
            </a:pPr>
            <a:r>
              <a:rPr lang="en-US" sz="700" dirty="0">
                <a:solidFill>
                  <a:schemeClr val="bg1"/>
                </a:solidFill>
              </a:rPr>
              <a:t>See personnel cost analysis in the total cost format </a:t>
            </a:r>
            <a:r>
              <a:rPr lang="en-US" sz="700" dirty="0" smtClean="0">
                <a:solidFill>
                  <a:schemeClr val="bg1"/>
                </a:solidFill>
              </a:rPr>
              <a:t>workbook, </a:t>
            </a:r>
            <a:r>
              <a:rPr lang="en-US" sz="700" dirty="0">
                <a:solidFill>
                  <a:schemeClr val="bg1"/>
                </a:solidFill>
              </a:rPr>
              <a:t>(FTEs and personnel costs per FTE), however, personnel costs are not recorded within one P&amp;L line but spread across the various cost categories</a:t>
            </a:r>
          </a:p>
        </p:txBody>
      </p:sp>
      <p:sp>
        <p:nvSpPr>
          <p:cNvPr id="78" name="Rectangle 13"/>
          <p:cNvSpPr/>
          <p:nvPr/>
        </p:nvSpPr>
        <p:spPr>
          <a:xfrm>
            <a:off x="2465323" y="5644813"/>
            <a:ext cx="750057" cy="333783"/>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One-off effects</a:t>
            </a:r>
            <a:endParaRPr lang="en-US" sz="800" b="1" dirty="0">
              <a:solidFill>
                <a:schemeClr val="bg1"/>
              </a:solidFill>
            </a:endParaRPr>
          </a:p>
        </p:txBody>
      </p:sp>
      <p:sp>
        <p:nvSpPr>
          <p:cNvPr id="86" name="Rectangle 22"/>
          <p:cNvSpPr/>
          <p:nvPr/>
        </p:nvSpPr>
        <p:spPr>
          <a:xfrm>
            <a:off x="3425458" y="4076484"/>
            <a:ext cx="811782" cy="28968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Administrative costs</a:t>
            </a:r>
            <a:endParaRPr lang="en-US" sz="800" dirty="0">
              <a:solidFill>
                <a:schemeClr val="bg1"/>
              </a:solidFill>
            </a:endParaRPr>
          </a:p>
        </p:txBody>
      </p:sp>
      <p:cxnSp>
        <p:nvCxnSpPr>
          <p:cNvPr id="88" name="Elbow Connector 15"/>
          <p:cNvCxnSpPr>
            <a:stCxn id="52" idx="3"/>
            <a:endCxn id="86" idx="1"/>
          </p:cNvCxnSpPr>
          <p:nvPr/>
        </p:nvCxnSpPr>
        <p:spPr>
          <a:xfrm>
            <a:off x="3153256" y="4185355"/>
            <a:ext cx="272202" cy="3597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03" name="Rectangle 25"/>
          <p:cNvSpPr>
            <a:spLocks/>
          </p:cNvSpPr>
          <p:nvPr/>
        </p:nvSpPr>
        <p:spPr>
          <a:xfrm>
            <a:off x="4542485" y="3741420"/>
            <a:ext cx="1393495" cy="408849"/>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Each trend analysis must be tailored to the (sub) type of costs</a:t>
            </a:r>
          </a:p>
        </p:txBody>
      </p:sp>
      <p:sp>
        <p:nvSpPr>
          <p:cNvPr id="106" name="Geschweifte Klammer rechts 105"/>
          <p:cNvSpPr/>
          <p:nvPr/>
        </p:nvSpPr>
        <p:spPr>
          <a:xfrm>
            <a:off x="4237240" y="3733154"/>
            <a:ext cx="144260" cy="983818"/>
          </a:xfrm>
          <a:prstGeom prst="rightBrace">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1" name="Straight Arrow Connector 41"/>
          <p:cNvCxnSpPr>
            <a:stCxn id="77" idx="0"/>
            <a:endCxn id="46" idx="2"/>
          </p:cNvCxnSpPr>
          <p:nvPr/>
        </p:nvCxnSpPr>
        <p:spPr>
          <a:xfrm flipV="1">
            <a:off x="6950185" y="2850979"/>
            <a:ext cx="0" cy="727619"/>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95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&amp; Gross Profit (historical)</a:t>
            </a:r>
          </a:p>
        </p:txBody>
      </p:sp>
      <p:sp>
        <p:nvSpPr>
          <p:cNvPr id="4" name="Titel 3"/>
          <p:cNvSpPr>
            <a:spLocks noGrp="1"/>
          </p:cNvSpPr>
          <p:nvPr>
            <p:ph type="title"/>
          </p:nvPr>
        </p:nvSpPr>
        <p:spPr/>
        <p:txBody>
          <a:bodyPr/>
          <a:lstStyle/>
          <a:p>
            <a:r>
              <a:rPr lang="en-US" dirty="0" smtClean="0"/>
              <a:t>Pitfalls and lessons learned</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41725820"/>
              </p:ext>
            </p:extLst>
          </p:nvPr>
        </p:nvGraphicFramePr>
        <p:xfrm>
          <a:off x="488950" y="1422400"/>
          <a:ext cx="8928100" cy="4603013"/>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Lack of focus on value drivers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E.g. for an oil trader don't focus on sales growth in EUR or USD, but on volume (in tons or barrels) and profit per ton or barrel; for an aircraft manufacturer the order book (volume and pricing) should receive more attention than historic sales and margins for models to be replaced in a few years; sales price/volume analysis will remain meaningless when we do not understand what is driving the respective volumes and prices; etc..</a:t>
                      </a: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33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Inconsistencies compared to the Business Plan</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 We frequently analyze historic performance before the Business Plan, partly because the Business Plan often has yet to be finalized when we start work, but also because it is easier to analyze a Business Plan once you have understood the historical financial performance of a Company.</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This can become a problem when we learn only late in the process, that the Business Plan follows a different format/structure than the historic financial reporting, e.g. historic reporting was analyzed based on audited external reporting in a total cost format; whereas the Business Plan follows a contribution margin format; or sales planning for the Business Plan is by customer, but historic sales reporting was by product, etc.</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Therefore we should as early as possible map out the structure for both historical and Business Plan analysis, and check respective data availability.</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Furthermore a like for like comparison of past to projected performance may sometimes require pro-forma financial information to be prepared, e.g. when the target has recently acquired or disposed of a material part of its business (e.g. organic growth versus acquisition driven growth)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02899">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Missing (sufficient) detailed level of information on gross margin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Data availability regarding sales trends (by product, by customer, by region, etc.) is often better than regarding respective margin trends. </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If this is the case we need to discuss with management how gross margin trends can be analyzed and explained, and sometimes may need to revert to qualitative analysis, which is not backed by detailed quantitative analysis.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9654">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Lack of focus on current trading figures: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Analysis of current trading information is often left until shortly before issuing a report, in order to use the most recent figures available. However, this leaves (too) little time to properly consider relevant findings in the Business Plan analysis.</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Furthermore the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granularity of current trading data often falls short of the level of detail for historical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analyses. In order to still gain as much as possible insights from current trading performance it is important to choose the right type(s) of analysis; e.g. comparison of YTD figures to budget and previous year, gap analysis of what needs to be achieved 'year to go' in order to achieve the full year budget, monthly (or moving average) sales and margin trend analysis, etc.; and so it may be wise to run a test analysis e.g. on August YTD even if we expect that September numbers will be available before we finish our work/report.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Unsuitable benchmarks: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comparison of gross margins for two companies is often difficult, especially when compared in the cost of sales format. Typical challenges include inconsistent cost allocation, varying product and price structures, and distinct cost structures.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2331" y="1781175"/>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2331" y="2828670"/>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2331" y="3819870"/>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75" name="Gruppieren 74"/>
          <p:cNvGrpSpPr/>
          <p:nvPr/>
        </p:nvGrpSpPr>
        <p:grpSpPr>
          <a:xfrm>
            <a:off x="602331" y="4657255"/>
            <a:ext cx="403731" cy="523220"/>
            <a:chOff x="3638116" y="2564904"/>
            <a:chExt cx="559663" cy="725301"/>
          </a:xfrm>
        </p:grpSpPr>
        <p:sp>
          <p:nvSpPr>
            <p:cNvPr id="76" name="Ellipse 7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77" name="Akkord 7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8" name="Akkord 77"/>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9"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0" name="Akkord 7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1" name="Rechteck 8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82" name="Gruppieren 81"/>
          <p:cNvGrpSpPr/>
          <p:nvPr/>
        </p:nvGrpSpPr>
        <p:grpSpPr>
          <a:xfrm>
            <a:off x="602331" y="5496972"/>
            <a:ext cx="409086" cy="523220"/>
            <a:chOff x="3627089" y="2564904"/>
            <a:chExt cx="567086" cy="725301"/>
          </a:xfrm>
        </p:grpSpPr>
        <p:sp>
          <p:nvSpPr>
            <p:cNvPr id="83" name="Ellipse 82"/>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84" name="Akkord 83"/>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5"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6"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7" name="Akkord 86"/>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8" name="Rechteck 87"/>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5</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&amp; Gross Profit (historical)</a:t>
            </a:r>
          </a:p>
        </p:txBody>
      </p:sp>
      <p:sp>
        <p:nvSpPr>
          <p:cNvPr id="4" name="Titel 3"/>
          <p:cNvSpPr>
            <a:spLocks noGrp="1"/>
          </p:cNvSpPr>
          <p:nvPr>
            <p:ph type="title"/>
          </p:nvPr>
        </p:nvSpPr>
        <p:spPr/>
        <p:txBody>
          <a:bodyPr/>
          <a:lstStyle/>
          <a:p>
            <a:r>
              <a:rPr lang="en-US" dirty="0" smtClean="0"/>
              <a:t>Core issue (1/3)</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920104624"/>
              </p:ext>
            </p:extLst>
          </p:nvPr>
        </p:nvGraphicFramePr>
        <p:xfrm>
          <a:off x="488950" y="1422400"/>
          <a:ext cx="8928100" cy="4644427"/>
        </p:xfrm>
        <a:graphic>
          <a:graphicData uri="http://schemas.openxmlformats.org/drawingml/2006/table">
            <a:tbl>
              <a:tblPr firstRow="1" bandRow="1">
                <a:tableStyleId>{5C22544A-7EE6-4342-B048-85BDC9FD1C3A}</a:tableStyleId>
              </a:tblPr>
              <a:tblGrid>
                <a:gridCol w="3463925"/>
                <a:gridCol w="4886325"/>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16000" indent="-216000">
                        <a:lnSpc>
                          <a:spcPct val="95000"/>
                        </a:lnSpc>
                        <a:spcBef>
                          <a:spcPts val="0"/>
                        </a:spcBef>
                        <a:spcAft>
                          <a:spcPts val="200"/>
                        </a:spcAft>
                        <a:buAutoNum type="arabicPeriod"/>
                        <a:tabLst>
                          <a:tab pos="176213" algn="l"/>
                        </a:tabLst>
                      </a:pPr>
                      <a:r>
                        <a:rPr lang="en-US" sz="850" b="1" dirty="0" smtClean="0">
                          <a:solidFill>
                            <a:schemeClr val="tx2"/>
                          </a:solidFill>
                        </a:rPr>
                        <a:t>What are the major drivers for</a:t>
                      </a:r>
                      <a:r>
                        <a:rPr lang="en-US" sz="850" b="1" baseline="0" dirty="0" smtClean="0">
                          <a:solidFill>
                            <a:schemeClr val="tx2"/>
                          </a:solidFill>
                        </a:rPr>
                        <a:t> the sales development compared to the macroeconomic development and how can such trends be reflected in the business plan (see planning workbook) ?</a:t>
                      </a:r>
                      <a:endParaRPr lang="en-US" sz="850" b="1" dirty="0">
                        <a:solidFill>
                          <a:schemeClr val="tx2"/>
                        </a:solidFill>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High level trend analysis of sales and gross margin (in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year-on-year growth rates.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Search for meaningful high-level KPIs (e.g. year on year sales growth rates or gross margin in % of sales) and respective benchmarks.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key changes by means of sales bridges.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10,20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59360">
                <a:tc>
                  <a:txBody>
                    <a:bodyPr/>
                    <a:lstStyle/>
                    <a:p>
                      <a:pPr marL="216000" indent="-216000">
                        <a:lnSpc>
                          <a:spcPct val="95000"/>
                        </a:lnSpc>
                        <a:spcBef>
                          <a:spcPts val="0"/>
                        </a:spcBef>
                        <a:spcAft>
                          <a:spcPts val="200"/>
                        </a:spcAft>
                        <a:buClr>
                          <a:schemeClr val="tx2"/>
                        </a:buClr>
                        <a:tabLst>
                          <a:tab pos="176213" algn="l"/>
                        </a:tabLst>
                      </a:pPr>
                      <a:r>
                        <a:rPr lang="en-US" sz="850" b="1" kern="1200" dirty="0" smtClean="0">
                          <a:solidFill>
                            <a:schemeClr val="tx2"/>
                          </a:solidFill>
                          <a:latin typeface="+mn-lt"/>
                          <a:ea typeface="+mn-ea"/>
                          <a:cs typeface="+mn-cs"/>
                        </a:rPr>
                        <a:t>2. 	Analysis by segments (products, customers, regions, etc.)?</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How does the company monitor, control and plan the business and based on which data basis?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What are relevant drivers for the sales development of each segment?</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Which are the most important segments to focus on (in particular with regard to the Business Plan Analysis)?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Evaluation of sales share per segment (align structure with commercial DD and Business Plan analyses).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Trend analysis of sales, gross margin and gross profit per segment.</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Comparison of sales development with relevant market trends.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Search for sector-specific KPIs (e.g. revenue per bed/room for hotels, seat load factor and yield for airlines).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850" dirty="0" smtClean="0">
                          <a:solidFill>
                            <a:srgbClr val="000000"/>
                          </a:solidFill>
                        </a:rPr>
                        <a:t>12-14, 16/17</a:t>
                      </a:r>
                      <a:endPar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210750">
                <a:tc>
                  <a:txBody>
                    <a:bodyPr/>
                    <a:lstStyle/>
                    <a:p>
                      <a:pPr marL="216000" indent="-216000">
                        <a:lnSpc>
                          <a:spcPct val="95000"/>
                        </a:lnSpc>
                        <a:spcBef>
                          <a:spcPts val="0"/>
                        </a:spcBef>
                        <a:spcAft>
                          <a:spcPts val="200"/>
                        </a:spcAft>
                        <a:buAutoNum type="arabicPeriod" startAt="3"/>
                        <a:tabLst>
                          <a:tab pos="176213" algn="l"/>
                        </a:tabLst>
                      </a:pPr>
                      <a:r>
                        <a:rPr lang="en-US" sz="850" b="1" kern="1200" dirty="0" smtClean="0">
                          <a:solidFill>
                            <a:schemeClr val="tx2"/>
                          </a:solidFill>
                          <a:latin typeface="+mn-lt"/>
                          <a:ea typeface="+mn-ea"/>
                          <a:cs typeface="+mn-cs"/>
                        </a:rPr>
                        <a:t>Were</a:t>
                      </a:r>
                      <a:r>
                        <a:rPr lang="en-US" sz="850" b="1" kern="1200" baseline="0" dirty="0" smtClean="0">
                          <a:solidFill>
                            <a:schemeClr val="tx2"/>
                          </a:solidFill>
                          <a:latin typeface="+mn-lt"/>
                          <a:ea typeface="+mn-ea"/>
                          <a:cs typeface="+mn-cs"/>
                        </a:rPr>
                        <a:t> sales and margins impacted by extraordinary events and how are these reflected in the business plan ?</a:t>
                      </a:r>
                      <a:endParaRPr lang="en-US" sz="850" b="1" kern="1200" dirty="0" smtClean="0">
                        <a:solidFill>
                          <a:schemeClr val="tx2"/>
                        </a:solidFill>
                        <a:latin typeface="+mn-lt"/>
                        <a:ea typeface="+mn-ea"/>
                        <a:cs typeface="+mn-cs"/>
                      </a:endParaRP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One-offs, e.g. large non-recurring projects, changes in accounting principles, window dressing and channel stuffing.</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Management measures such as price increases or advertising campaigns.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Structural changes such as new products/customers/regions, changes in the consolidation perimeter, insolvency of competitors</a:t>
                      </a:r>
                      <a:r>
                        <a:rPr kumimoji="0" lang="en-US" sz="850" b="0" i="0" u="none" strike="noStrike" kern="1200" cap="none" spc="0" normalizeH="0" baseline="0" dirty="0" smtClean="0">
                          <a:ln>
                            <a:noFill/>
                          </a:ln>
                          <a:solidFill>
                            <a:srgbClr val="000000"/>
                          </a:solidFill>
                          <a:effectLst/>
                          <a:uLnTx/>
                          <a:uFillTx/>
                          <a:latin typeface="+mn-lt"/>
                          <a:ea typeface="+mn-ea"/>
                          <a:cs typeface="Arial" pitchFamily="34" charset="0"/>
                        </a:rPr>
                        <a:t>, etc.</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Evaluation of trends and explanation of outliers (appropriate periods, the shorter the more precise).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Price / volume analysis </a:t>
                      </a:r>
                      <a:r>
                        <a:rPr kumimoji="0" lang="en-US" sz="850" b="0" i="0" u="sng" strike="noStrike" kern="1200" cap="none" spc="0" normalizeH="0" baseline="0" noProof="0" dirty="0" smtClean="0">
                          <a:ln>
                            <a:noFill/>
                          </a:ln>
                          <a:solidFill>
                            <a:srgbClr val="000000"/>
                          </a:solidFill>
                          <a:effectLst/>
                          <a:uLnTx/>
                          <a:uFillTx/>
                          <a:latin typeface="+mn-lt"/>
                          <a:ea typeface="+mn-ea"/>
                          <a:cs typeface="Arial" pitchFamily="34" charset="0"/>
                        </a:rPr>
                        <a:t>(to quantify impacts, e.g. from successful sales price increases, rebates from major suppliers, external effects such as air traffic tax on airline tickets, etc.)</a:t>
                      </a: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Critical review of verbal explanations on monthly reporting.</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Combine findings from various analyses, e.g. effects from international expansion on profitability and distribution costs.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Foreign sales: Analysis of trends in local currency.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Like-for-like analysis to show comparable pro-forma figures as if a 'structural change' </a:t>
                      </a:r>
                      <a:r>
                        <a:rPr kumimoji="0" lang="en-US" sz="850" b="0" i="0" u="sng" strike="noStrike" kern="1200" cap="none" spc="0" normalizeH="0" baseline="0" noProof="0" dirty="0" smtClean="0">
                          <a:ln>
                            <a:noFill/>
                          </a:ln>
                          <a:solidFill>
                            <a:srgbClr val="000000"/>
                          </a:solidFill>
                          <a:effectLst/>
                          <a:uLnTx/>
                          <a:uFillTx/>
                          <a:latin typeface="+mn-lt"/>
                          <a:ea typeface="+mn-ea"/>
                          <a:cs typeface="Arial" pitchFamily="34" charset="0"/>
                        </a:rPr>
                        <a:t>(e.g. customer loss) had happened prior to the period under review, or existing versus new business from major new product launches)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850" dirty="0" smtClean="0">
                          <a:solidFill>
                            <a:srgbClr val="000000"/>
                          </a:solidFill>
                        </a:rPr>
                        <a:t>11,12,19</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16035">
                <a:tc>
                  <a:txBody>
                    <a:bodyPr/>
                    <a:lstStyle/>
                    <a:p>
                      <a:pPr marL="216000" indent="-216000">
                        <a:lnSpc>
                          <a:spcPct val="95000"/>
                        </a:lnSpc>
                        <a:spcBef>
                          <a:spcPts val="0"/>
                        </a:spcBef>
                        <a:spcAft>
                          <a:spcPts val="200"/>
                        </a:spcAft>
                        <a:tabLst/>
                      </a:pPr>
                      <a:r>
                        <a:rPr lang="en-US" sz="850" b="1" kern="1200" dirty="0" smtClean="0">
                          <a:solidFill>
                            <a:schemeClr val="tx2"/>
                          </a:solidFill>
                          <a:latin typeface="+mn-lt"/>
                          <a:ea typeface="+mn-ea"/>
                          <a:cs typeface="+mn-cs"/>
                        </a:rPr>
                        <a:t>4. 	Seasonality and volatility of the sales development during the year?</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Do well-defined (and thus predictable) seasonality patterns exist?</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Do monthly sales fluctuate significantly and if so, why?</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How would sales adjusted for seasonality and volatility develop?</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(Monthly) Trend analysis and seasonality graphs.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Volatility: Form a view on the accuracy of monthly cut-off procedures and consider quarterly or LTM (rather than monthly) trend analysis.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Underlying trend analysis: Moving average (e.g. LTM = last twelve months) or growth rates compared to the same period of the previous year.</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headcount, use of temporary workers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850" dirty="0" smtClean="0">
                          <a:solidFill>
                            <a:srgbClr val="000000"/>
                          </a:solidFill>
                        </a:rPr>
                        <a:t>15,16</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&amp; Gross Profit (historical)</a:t>
            </a:r>
          </a:p>
        </p:txBody>
      </p:sp>
      <p:sp>
        <p:nvSpPr>
          <p:cNvPr id="4" name="Titel 3"/>
          <p:cNvSpPr>
            <a:spLocks noGrp="1"/>
          </p:cNvSpPr>
          <p:nvPr>
            <p:ph type="title"/>
          </p:nvPr>
        </p:nvSpPr>
        <p:spPr/>
        <p:txBody>
          <a:bodyPr/>
          <a:lstStyle/>
          <a:p>
            <a:r>
              <a:rPr lang="en-US" dirty="0" smtClean="0"/>
              <a:t>Core issue (2/3)</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007142788"/>
              </p:ext>
            </p:extLst>
          </p:nvPr>
        </p:nvGraphicFramePr>
        <p:xfrm>
          <a:off x="488950" y="1422400"/>
          <a:ext cx="8928100" cy="4618147"/>
        </p:xfrm>
        <a:graphic>
          <a:graphicData uri="http://schemas.openxmlformats.org/drawingml/2006/table">
            <a:tbl>
              <a:tblPr firstRow="1" bandRow="1">
                <a:tableStyleId>{5C22544A-7EE6-4342-B048-85BDC9FD1C3A}</a:tableStyleId>
              </a:tblPr>
              <a:tblGrid>
                <a:gridCol w="3463925"/>
                <a:gridCol w="4886325"/>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Arial" pitchFamily="34" charset="0"/>
                        <a:buAutoNum type="arabicPeriod" startAt="5"/>
                        <a:tabLst>
                          <a:tab pos="180975" algn="l"/>
                        </a:tabLst>
                        <a:defRPr/>
                      </a:pPr>
                      <a:r>
                        <a:rPr lang="en-US" sz="850" b="1" kern="1200" noProof="0" dirty="0" smtClean="0">
                          <a:solidFill>
                            <a:schemeClr val="tx2"/>
                          </a:solidFill>
                          <a:latin typeface="+mn-lt"/>
                          <a:ea typeface="+mn-ea"/>
                          <a:cs typeface="+mn-cs"/>
                        </a:rPr>
                        <a:t>Does a dependency on major customers exist; </a:t>
                      </a:r>
                      <a:r>
                        <a:rPr lang="en-US" sz="850" b="1" kern="1200" baseline="0" noProof="0" dirty="0" smtClean="0">
                          <a:solidFill>
                            <a:schemeClr val="tx2"/>
                          </a:solidFill>
                          <a:latin typeface="+mn-lt"/>
                          <a:ea typeface="+mn-ea"/>
                          <a:cs typeface="+mn-cs"/>
                        </a:rPr>
                        <a:t>what is the </a:t>
                      </a:r>
                      <a:r>
                        <a:rPr lang="en-US" sz="850" b="1" kern="1200" noProof="0" dirty="0" smtClean="0">
                          <a:solidFill>
                            <a:schemeClr val="tx2"/>
                          </a:solidFill>
                          <a:latin typeface="+mn-lt"/>
                          <a:ea typeface="+mn-ea"/>
                          <a:cs typeface="+mn-cs"/>
                        </a:rPr>
                        <a:t>risk of losing customers (stand alone and with respect to a sale of the company)?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TOP 10 customer analysis.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Churn rate analysis, i.e. share of customers lost or won each year.</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Ratio of recurring to one-off orders.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transaction relevant “change of control“ clauses.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3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13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indent="-228600" algn="l" defTabSz="914400" rtl="0" eaLnBrk="1" latinLnBrk="0" hangingPunct="1">
                        <a:lnSpc>
                          <a:spcPct val="95000"/>
                        </a:lnSpc>
                        <a:spcBef>
                          <a:spcPts val="0"/>
                        </a:spcBef>
                        <a:spcAft>
                          <a:spcPts val="300"/>
                        </a:spcAft>
                        <a:buFont typeface="+mj-lt"/>
                        <a:buAutoNum type="arabicPeriod" startAt="6"/>
                        <a:tabLst>
                          <a:tab pos="176213" algn="l"/>
                        </a:tabLst>
                      </a:pPr>
                      <a:r>
                        <a:rPr lang="en-US" sz="850" b="1" kern="1200" noProof="0" dirty="0" smtClean="0">
                          <a:solidFill>
                            <a:schemeClr val="tx2"/>
                          </a:solidFill>
                          <a:latin typeface="+mn-lt"/>
                          <a:ea typeface="+mn-ea"/>
                          <a:cs typeface="+mn-cs"/>
                        </a:rPr>
                        <a:t>Order intake and backlog</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What is the level of "forward visibility" of sales and gross profit?</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Which trends in order intake and backlog are visible</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How precise is the separation of backlog (fixed contracts) to pipeline (weighted applying probabilities); what does the pipeline’s develop look like?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Explanation of the average duration of projects (and "waterfall" , i.e. when does backlog generate sales).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Monthly development of "book to bill ratio” (order intake versus sales) and of order backlog.</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Composition of order backlog (e.g. TOP 10 and other projects) as per the last effective date (sales and expected margin).</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Composition of the pipeline.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3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23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59360">
                <a:tc>
                  <a:txBody>
                    <a:bodyPr/>
                    <a:lstStyle/>
                    <a:p>
                      <a:pPr marL="228600" indent="-228600">
                        <a:lnSpc>
                          <a:spcPct val="95000"/>
                        </a:lnSpc>
                        <a:spcBef>
                          <a:spcPts val="0"/>
                        </a:spcBef>
                        <a:spcAft>
                          <a:spcPts val="300"/>
                        </a:spcAft>
                        <a:buAutoNum type="arabicPeriod" startAt="7"/>
                        <a:tabLst>
                          <a:tab pos="176213" algn="l"/>
                        </a:tabLst>
                      </a:pPr>
                      <a:r>
                        <a:rPr kumimoji="0" lang="en-US" sz="850" b="1" i="0" u="none" strike="noStrike" kern="1200" cap="none" spc="0" normalizeH="0" baseline="0" noProof="0" dirty="0" smtClean="0">
                          <a:ln>
                            <a:noFill/>
                          </a:ln>
                          <a:solidFill>
                            <a:schemeClr val="tx2"/>
                          </a:solidFill>
                          <a:effectLst/>
                          <a:uLnTx/>
                          <a:uFillTx/>
                          <a:latin typeface="+mn-lt"/>
                          <a:ea typeface="+mn-ea"/>
                          <a:cs typeface="Arial" pitchFamily="34" charset="0"/>
                        </a:rPr>
                        <a:t>How did gross profit develop historically and (how) could such trends proceed in the Business Plan (see Planning Workbook)?</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Analysis analogous to sales, additional consideration of :</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Mix effects (relative percentage of high and low margin products, customers, regions, etc.);</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Price trends in procurement;</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Operational gearing (fixed cost </a:t>
                      </a:r>
                      <a:r>
                        <a:rPr kumimoji="0" lang="en-US" sz="850" b="0" i="0" u="none" strike="noStrike" kern="1200" cap="none" spc="0" normalizeH="0" baseline="0" noProof="0" dirty="0" err="1" smtClean="0">
                          <a:ln>
                            <a:noFill/>
                          </a:ln>
                          <a:solidFill>
                            <a:srgbClr val="000000"/>
                          </a:solidFill>
                          <a:effectLst/>
                          <a:uLnTx/>
                          <a:uFillTx/>
                          <a:latin typeface="+mn-lt"/>
                          <a:ea typeface="+mn-ea"/>
                          <a:cs typeface="Arial" pitchFamily="34" charset="0"/>
                        </a:rPr>
                        <a:t>degression</a:t>
                      </a: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Structural changes to the cost base; e.g. make or buy decisions, restructuring projects, moving production to low cost countries, etc.</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Impact of changes in inventory (and corresponding valuation of finished/unfinished goods) on the margin.</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main effects using a gross profit bridge.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3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11,12, 14-18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210750">
                <a:tc>
                  <a:txBody>
                    <a:bodyPr/>
                    <a:lstStyle/>
                    <a:p>
                      <a:pPr marL="228600" marR="0" lvl="0" indent="-228600" algn="l" defTabSz="914400" rtl="0" eaLnBrk="1" fontAlgn="auto" latinLnBrk="0" hangingPunct="1">
                        <a:lnSpc>
                          <a:spcPct val="95000"/>
                        </a:lnSpc>
                        <a:spcBef>
                          <a:spcPts val="0"/>
                        </a:spcBef>
                        <a:spcAft>
                          <a:spcPts val="300"/>
                        </a:spcAft>
                        <a:buClr>
                          <a:schemeClr val="tx2"/>
                        </a:buClr>
                        <a:buSzPct val="100000"/>
                        <a:buFont typeface="+mj-lt"/>
                        <a:buAutoNum type="arabicPeriod" startAt="8"/>
                        <a:tabLst>
                          <a:tab pos="176213" algn="l"/>
                        </a:tabLst>
                        <a:defRPr/>
                      </a:pPr>
                      <a:r>
                        <a:rPr lang="en-US" sz="850" b="1" kern="1200" noProof="0" dirty="0" smtClean="0">
                          <a:solidFill>
                            <a:schemeClr val="tx2"/>
                          </a:solidFill>
                          <a:latin typeface="+mn-lt"/>
                          <a:ea typeface="+mn-ea"/>
                          <a:cs typeface="+mn-cs"/>
                        </a:rPr>
                        <a:t>Cost items of COGS (</a:t>
                      </a:r>
                      <a:r>
                        <a:rPr lang="en-US" sz="850" b="1" kern="1200" noProof="0" dirty="0" err="1" smtClean="0">
                          <a:solidFill>
                            <a:schemeClr val="tx2"/>
                          </a:solidFill>
                          <a:latin typeface="+mn-lt"/>
                          <a:ea typeface="+mn-ea"/>
                          <a:cs typeface="+mn-cs"/>
                        </a:rPr>
                        <a:t>CoS</a:t>
                      </a:r>
                      <a:r>
                        <a:rPr lang="en-US" sz="850" b="1" kern="1200" noProof="0" dirty="0" smtClean="0">
                          <a:solidFill>
                            <a:schemeClr val="tx2"/>
                          </a:solidFill>
                          <a:latin typeface="+mn-lt"/>
                          <a:ea typeface="+mn-ea"/>
                          <a:cs typeface="+mn-cs"/>
                        </a:rPr>
                        <a:t>) or costs of materials (TCM)</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What are key costs of sales/of materials, cost drivers and the corresponding trends?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Does the company rely on several suppliers for important raw materials and components?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What is the share of fixed costs (</a:t>
                      </a:r>
                      <a:r>
                        <a:rPr kumimoji="0" lang="en-US" sz="850" b="0" i="0" u="none" strike="noStrike" kern="1200" cap="none" spc="0" normalizeH="0" baseline="0" noProof="0" dirty="0" err="1" smtClean="0">
                          <a:ln>
                            <a:noFill/>
                          </a:ln>
                          <a:solidFill>
                            <a:srgbClr val="000000"/>
                          </a:solidFill>
                          <a:effectLst/>
                          <a:uLnTx/>
                          <a:uFillTx/>
                          <a:latin typeface="+mn-lt"/>
                          <a:ea typeface="+mn-ea"/>
                          <a:cs typeface="Arial" pitchFamily="34" charset="0"/>
                        </a:rPr>
                        <a:t>CoS</a:t>
                      </a: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 and how has this been reflected into the Business Plan?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Categorization of COGS or costs of materials according to types of costs.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Price / Volume analysis for major material cost items.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TOP10 suppliers.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COGS: Presentation (if applicable, qualitative) of direct personnel costs and corresponding cost drivers (costs per employee as well as extent and reason for deviations from standard costs).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3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24, 25</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647445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&amp; Gross Profit (historical)</a:t>
            </a:r>
          </a:p>
        </p:txBody>
      </p:sp>
      <p:sp>
        <p:nvSpPr>
          <p:cNvPr id="4" name="Titel 3"/>
          <p:cNvSpPr>
            <a:spLocks noGrp="1"/>
          </p:cNvSpPr>
          <p:nvPr>
            <p:ph type="title"/>
          </p:nvPr>
        </p:nvSpPr>
        <p:spPr/>
        <p:txBody>
          <a:bodyPr/>
          <a:lstStyle/>
          <a:p>
            <a:r>
              <a:rPr lang="en-US" dirty="0" smtClean="0"/>
              <a:t>Core issue (3/3)</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112996587"/>
              </p:ext>
            </p:extLst>
          </p:nvPr>
        </p:nvGraphicFramePr>
        <p:xfrm>
          <a:off x="488950" y="1422400"/>
          <a:ext cx="8928100" cy="4647172"/>
        </p:xfrm>
        <a:graphic>
          <a:graphicData uri="http://schemas.openxmlformats.org/drawingml/2006/table">
            <a:tbl>
              <a:tblPr firstRow="1" bandRow="1">
                <a:tableStyleId>{5C22544A-7EE6-4342-B048-85BDC9FD1C3A}</a:tableStyleId>
              </a:tblPr>
              <a:tblGrid>
                <a:gridCol w="3463925"/>
                <a:gridCol w="4886325"/>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28600" marR="0" lvl="0" indent="-228600" algn="l" defTabSz="914400" rtl="0" eaLnBrk="1" fontAlgn="auto" latinLnBrk="0" hangingPunct="1">
                        <a:lnSpc>
                          <a:spcPct val="95000"/>
                        </a:lnSpc>
                        <a:spcBef>
                          <a:spcPts val="0"/>
                        </a:spcBef>
                        <a:spcAft>
                          <a:spcPts val="100"/>
                        </a:spcAft>
                        <a:buClr>
                          <a:schemeClr val="tx2"/>
                        </a:buClr>
                        <a:buSzPct val="100000"/>
                        <a:buFont typeface="+mj-lt"/>
                        <a:buAutoNum type="arabicPeriod" startAt="9"/>
                        <a:tabLst>
                          <a:tab pos="176213" algn="l"/>
                        </a:tabLst>
                        <a:defRPr/>
                      </a:pPr>
                      <a:r>
                        <a:rPr lang="en-US" sz="850" b="1" kern="1200" noProof="0" dirty="0" smtClean="0">
                          <a:solidFill>
                            <a:schemeClr val="tx2"/>
                          </a:solidFill>
                          <a:latin typeface="+mn-lt"/>
                          <a:ea typeface="+mn-ea"/>
                          <a:cs typeface="+mn-cs"/>
                        </a:rPr>
                        <a:t>Price and currency risks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How significant are the risks and how are these managed?</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Are there natural hedges or price escalation clauses?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Does the company use hedging proactively, how has this impacted historical trading and which safeguards are implemented?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major currency and price trends; impact on sales and margin development.</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Comparison of sales and costs per currency; comments on currency exposure and effectiveness of natural hedges.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Evaluation of customer and supplier contracts with regard to price escalation clauses.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the hedging strategy and its reflection in the balance sheet.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100"/>
                        </a:spcAft>
                        <a:buClr>
                          <a:srgbClr val="97989A"/>
                        </a:buClr>
                        <a:buSzPct val="100000"/>
                        <a:buFontTx/>
                        <a:buNone/>
                        <a:tabLst/>
                        <a:defRPr/>
                      </a:pPr>
                      <a:r>
                        <a:rPr kumimoji="0" lang="en-US" sz="850" b="0" i="0" u="none" strike="noStrike" kern="1200" cap="none" spc="0" normalizeH="0" baseline="0" noProof="0" dirty="0" err="1" smtClean="0">
                          <a:ln>
                            <a:noFill/>
                          </a:ln>
                          <a:solidFill>
                            <a:srgbClr val="000000"/>
                          </a:solidFill>
                          <a:effectLst/>
                          <a:uLnTx/>
                          <a:uFillTx/>
                          <a:latin typeface="+mn-lt"/>
                          <a:ea typeface="+mn-ea"/>
                          <a:cs typeface="Arial" pitchFamily="34" charset="0"/>
                        </a:rPr>
                        <a:t>n.a</a:t>
                      </a: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 </a:t>
                      </a:r>
                    </a:p>
                    <a:p>
                      <a:pPr marL="1588" marR="0" lvl="0" indent="-1588" algn="ctr" defTabSz="914400" rtl="0" eaLnBrk="1" fontAlgn="auto" latinLnBrk="0" hangingPunct="1">
                        <a:lnSpc>
                          <a:spcPct val="95000"/>
                        </a:lnSpc>
                        <a:spcBef>
                          <a:spcPts val="0"/>
                        </a:spcBef>
                        <a:spcAft>
                          <a:spcPts val="1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(best practice examples welcome)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indent="-228600" algn="l" defTabSz="914400" rtl="0" eaLnBrk="1" latinLnBrk="0" hangingPunct="1">
                        <a:lnSpc>
                          <a:spcPct val="95000"/>
                        </a:lnSpc>
                        <a:spcBef>
                          <a:spcPts val="0"/>
                        </a:spcBef>
                        <a:spcAft>
                          <a:spcPts val="100"/>
                        </a:spcAft>
                        <a:buFont typeface="+mj-lt"/>
                        <a:buAutoNum type="arabicPeriod" startAt="10"/>
                        <a:tabLst>
                          <a:tab pos="176213" algn="l"/>
                        </a:tabLst>
                      </a:pPr>
                      <a:r>
                        <a:rPr lang="en-US" sz="850" b="1" kern="1200" noProof="0" dirty="0" smtClean="0">
                          <a:solidFill>
                            <a:schemeClr val="tx2"/>
                          </a:solidFill>
                          <a:latin typeface="+mn-lt"/>
                          <a:ea typeface="+mn-ea"/>
                          <a:cs typeface="+mn-cs"/>
                        </a:rPr>
                        <a:t>How does YTD trading compare to budget/previous year? What implications does this have for the Business Plan (see Planning workbook)?</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Comparison of current trading to budget and YTD of previous year.</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Gap analysis ('year to go') compared to year to date and to prior year figures (e.g. % of budgeted full year sales achieved to date compared to the same figure as of last year; margin (in % of sales) to be achieved in order to make full year budget compared to YTD margin achieved); LTM analysis.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Rolling forecast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1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20-22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59360">
                <a:tc>
                  <a:txBody>
                    <a:bodyPr/>
                    <a:lstStyle/>
                    <a:p>
                      <a:pPr marL="228600" indent="-228600">
                        <a:lnSpc>
                          <a:spcPct val="95000"/>
                        </a:lnSpc>
                        <a:spcBef>
                          <a:spcPts val="0"/>
                        </a:spcBef>
                        <a:spcAft>
                          <a:spcPts val="100"/>
                        </a:spcAft>
                        <a:buFont typeface="+mj-lt"/>
                        <a:buAutoNum type="arabicPeriod" startAt="11"/>
                        <a:tabLst>
                          <a:tab pos="176213" algn="l"/>
                        </a:tabLst>
                      </a:pPr>
                      <a:r>
                        <a:rPr kumimoji="0" lang="en-US" sz="850" b="1" i="0" u="none" strike="noStrike" kern="1200" cap="none" spc="0" normalizeH="0" baseline="0" noProof="0" dirty="0" smtClean="0">
                          <a:ln>
                            <a:noFill/>
                          </a:ln>
                          <a:solidFill>
                            <a:schemeClr val="tx2"/>
                          </a:solidFill>
                          <a:effectLst/>
                          <a:uLnTx/>
                          <a:uFillTx/>
                          <a:latin typeface="+mn-lt"/>
                          <a:ea typeface="+mn-ea"/>
                          <a:cs typeface="Arial" pitchFamily="34" charset="0"/>
                        </a:rPr>
                        <a:t>Assessment of the cost structure compared to competitors; to what extent does potential for cost-cutting exist?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Benchmarking of unit costs (pay attention to comparability, e.g. total cost method to COGS margins, full absorption costing versus direct costs / contribution margins,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100"/>
                        </a:spcAft>
                        <a:buClr>
                          <a:srgbClr val="97989A"/>
                        </a:buClr>
                        <a:buSzPct val="100000"/>
                        <a:buFontTx/>
                        <a:buNone/>
                        <a:tabLst/>
                        <a:defRPr/>
                      </a:pPr>
                      <a:r>
                        <a:rPr kumimoji="0" lang="en-US" sz="850" b="0" i="0" u="none" strike="noStrike" kern="1200" cap="none" spc="0" normalizeH="0" baseline="0" noProof="0" dirty="0" err="1" smtClean="0">
                          <a:ln>
                            <a:noFill/>
                          </a:ln>
                          <a:solidFill>
                            <a:srgbClr val="000000"/>
                          </a:solidFill>
                          <a:effectLst/>
                          <a:uLnTx/>
                          <a:uFillTx/>
                          <a:latin typeface="+mn-lt"/>
                          <a:ea typeface="+mn-ea"/>
                          <a:cs typeface="Arial" pitchFamily="34" charset="0"/>
                        </a:rPr>
                        <a:t>n.a</a:t>
                      </a: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 </a:t>
                      </a:r>
                    </a:p>
                    <a:p>
                      <a:pPr marL="1588" marR="0" lvl="0" indent="-1588" algn="ctr" defTabSz="914400" rtl="0" eaLnBrk="1" fontAlgn="auto" latinLnBrk="0" hangingPunct="1">
                        <a:lnSpc>
                          <a:spcPct val="95000"/>
                        </a:lnSpc>
                        <a:spcBef>
                          <a:spcPts val="0"/>
                        </a:spcBef>
                        <a:spcAft>
                          <a:spcPts val="1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(best practice examples welcome)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960115">
                <a:tc>
                  <a:txBody>
                    <a:bodyPr/>
                    <a:lstStyle/>
                    <a:p>
                      <a:pPr marL="228600" marR="0" lvl="0" indent="-228600" algn="l" defTabSz="914400" rtl="0" eaLnBrk="1" fontAlgn="auto" latinLnBrk="0" hangingPunct="1">
                        <a:lnSpc>
                          <a:spcPct val="95000"/>
                        </a:lnSpc>
                        <a:spcBef>
                          <a:spcPts val="0"/>
                        </a:spcBef>
                        <a:spcAft>
                          <a:spcPts val="100"/>
                        </a:spcAft>
                        <a:buClr>
                          <a:schemeClr val="tx2"/>
                        </a:buClr>
                        <a:buSzPct val="100000"/>
                        <a:buFont typeface="+mj-lt"/>
                        <a:buAutoNum type="arabicPeriod" startAt="12"/>
                        <a:tabLst>
                          <a:tab pos="176213" algn="l"/>
                        </a:tabLst>
                        <a:defRPr/>
                      </a:pPr>
                      <a:r>
                        <a:rPr lang="en-US" sz="850" b="1" kern="1200" noProof="0" dirty="0" smtClean="0">
                          <a:solidFill>
                            <a:schemeClr val="tx2"/>
                          </a:solidFill>
                          <a:latin typeface="+mn-lt"/>
                          <a:ea typeface="+mn-ea"/>
                          <a:cs typeface="+mn-cs"/>
                        </a:rPr>
                        <a:t>Related party transactions (carve out situations)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To what degree is the company integrated in the group-internal supply chain and what might change going forward?</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How is the transfer pricing performed and (how) will this change in the future?</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How will corresponding “stand alone” changes impact on the working capital?</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major value streams with other group companies.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Description of the transfer price system.</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Comment on changes in transfer prices in the past and expected effects going forward.</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Explanation regarding historical and expected working capital effects.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1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26</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9654">
                <a:tc>
                  <a:txBody>
                    <a:bodyPr/>
                    <a:lstStyle/>
                    <a:p>
                      <a:pPr marL="228600" indent="-228600">
                        <a:lnSpc>
                          <a:spcPct val="95000"/>
                        </a:lnSpc>
                        <a:spcBef>
                          <a:spcPts val="0"/>
                        </a:spcBef>
                        <a:spcAft>
                          <a:spcPts val="100"/>
                        </a:spcAft>
                        <a:buClr>
                          <a:schemeClr val="tx2"/>
                        </a:buClr>
                        <a:buAutoNum type="arabicPeriod" startAt="13"/>
                        <a:tabLst>
                          <a:tab pos="200025" algn="l"/>
                        </a:tabLst>
                      </a:pPr>
                      <a:r>
                        <a:rPr kumimoji="0" lang="en-US" sz="850" b="1" i="0" u="none" strike="noStrike" kern="1200" cap="none" spc="0" normalizeH="0" baseline="0" noProof="0" dirty="0" smtClean="0">
                          <a:ln>
                            <a:noFill/>
                          </a:ln>
                          <a:solidFill>
                            <a:schemeClr val="tx2"/>
                          </a:solidFill>
                          <a:effectLst/>
                          <a:uLnTx/>
                          <a:uFillTx/>
                          <a:latin typeface="+mn-lt"/>
                          <a:ea typeface="+mn-ea"/>
                          <a:cs typeface="Arial" pitchFamily="34" charset="0"/>
                        </a:rPr>
                        <a:t>Have capacity bottlenecks been detected during sales peaks; are “bottlenecks” or investment requirements visible in the Business Plan?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Description of capacities (important machines, storage capacity, headcount and shift system, access to temporary workers, etc.).</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capacity utilization and the potential for capacity adjustments (e.g. introduction of additional shifts, outsourcing,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100"/>
                        </a:spcAft>
                        <a:buClr>
                          <a:srgbClr val="97989A"/>
                        </a:buClr>
                        <a:buSzPct val="100000"/>
                        <a:buFontTx/>
                        <a:buNone/>
                        <a:tabLst/>
                        <a:defRPr/>
                      </a:pPr>
                      <a:r>
                        <a:rPr kumimoji="0" lang="en-US" sz="850" b="0" i="0" u="none" strike="noStrike" kern="1200" cap="none" spc="0" normalizeH="0" baseline="0" noProof="0" dirty="0" err="1" smtClean="0">
                          <a:ln>
                            <a:noFill/>
                          </a:ln>
                          <a:solidFill>
                            <a:srgbClr val="000000"/>
                          </a:solidFill>
                          <a:effectLst/>
                          <a:uLnTx/>
                          <a:uFillTx/>
                          <a:latin typeface="+mn-lt"/>
                          <a:ea typeface="+mn-ea"/>
                          <a:cs typeface="Arial" pitchFamily="34" charset="0"/>
                        </a:rPr>
                        <a:t>n.a</a:t>
                      </a: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 </a:t>
                      </a:r>
                    </a:p>
                    <a:p>
                      <a:pPr marL="1588" marR="0" lvl="0" indent="-1588" algn="ctr" defTabSz="914400" rtl="0" eaLnBrk="1" fontAlgn="auto" latinLnBrk="0" hangingPunct="1">
                        <a:lnSpc>
                          <a:spcPct val="95000"/>
                        </a:lnSpc>
                        <a:spcBef>
                          <a:spcPts val="0"/>
                        </a:spcBef>
                        <a:spcAft>
                          <a:spcPts val="1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(best practice examples welcome)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2222529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like for like!$A$2:$D$16"/>
  <p:tag name="WASTB" val="TRUE"/>
</p:tagLst>
</file>

<file path=ppt/tags/tag100.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101.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102.xml><?xml version="1.0" encoding="utf-8"?>
<p:tagLst xmlns:a="http://schemas.openxmlformats.org/drawingml/2006/main" xmlns:r="http://schemas.openxmlformats.org/officeDocument/2006/relationships" xmlns:p="http://schemas.openxmlformats.org/presentationml/2006/main">
  <p:tag name="FASFONT" val="Univers55"/>
</p:tagLst>
</file>

<file path=ppt/tags/tag10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Rolling LTM GM 2012-YTD2013!Rolling LTM GM 2012-YTD2013 Diagramm 1"/>
</p:tagLst>
</file>

<file path=ppt/tags/tag10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Rolling LTM sales 2012-YTD2013!Rolling LTM sales 2012-YTD2013 Diagramm 4"/>
</p:tagLst>
</file>

<file path=ppt/tags/tag10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0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0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Rolling LTM GM 2012-YTD2013!Rolling LTM GM 2012-YTD2013 Diagramm 1"/>
  <p:tag name="WASTB" val="TRUE"/>
</p:tagLst>
</file>

<file path=ppt/tags/tag10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Rolling LTM sales 2012-YTD2013!Rolling LTM sales 2012-YTD2013 Diagramm 4"/>
  <p:tag name="WASTB" val="TRUE"/>
</p:tagLst>
</file>

<file path=ppt/tags/tag10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Current trading!$A$2:$G$15"/>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10.xml><?xml version="1.0" encoding="utf-8"?>
<p:tagLst xmlns:a="http://schemas.openxmlformats.org/drawingml/2006/main" xmlns:r="http://schemas.openxmlformats.org/officeDocument/2006/relationships" xmlns:p="http://schemas.openxmlformats.org/presentationml/2006/main">
  <p:tag name="ADV_TOP" val="255.525"/>
  <p:tag name="ADV_LEFT" val="180.25"/>
  <p:tag name="ADV_HEIGHT" val="25.85"/>
  <p:tag name="ADV_WIDTH" val="283.5"/>
</p:tagLst>
</file>

<file path=ppt/tags/tag11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Current trading!$A$2:$G$15"/>
  <p:tag name="WASTB" val="TRUE"/>
</p:tagLst>
</file>

<file path=ppt/tags/tag11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Current trading bridge!Current trading bridge Chart 2"/>
</p:tagLst>
</file>

<file path=ppt/tags/tag114.xml><?xml version="1.0" encoding="utf-8"?>
<p:tagLst xmlns:a="http://schemas.openxmlformats.org/drawingml/2006/main" xmlns:r="http://schemas.openxmlformats.org/officeDocument/2006/relationships" xmlns:p="http://schemas.openxmlformats.org/presentationml/2006/main">
  <p:tag name="FASFONT" val="Univers55"/>
</p:tagLst>
</file>

<file path=ppt/tags/tag115.xml><?xml version="1.0" encoding="utf-8"?>
<p:tagLst xmlns:a="http://schemas.openxmlformats.org/drawingml/2006/main" xmlns:r="http://schemas.openxmlformats.org/officeDocument/2006/relationships" xmlns:p="http://schemas.openxmlformats.org/presentationml/2006/main">
  <p:tag name="FASFONT" val="Univers55"/>
</p:tagLst>
</file>

<file path=ppt/tags/tag116.xml><?xml version="1.0" encoding="utf-8"?>
<p:tagLst xmlns:a="http://schemas.openxmlformats.org/drawingml/2006/main" xmlns:r="http://schemas.openxmlformats.org/officeDocument/2006/relationships" xmlns:p="http://schemas.openxmlformats.org/presentationml/2006/main">
  <p:tag name="FASFONT" val="Univers55"/>
</p:tagLst>
</file>

<file path=ppt/tags/tag11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Backlog comparison!Backlog comparison Chart 2"/>
</p:tagLst>
</file>

<file path=ppt/tags/tag118.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1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Current trading bridge!Current trading bridge Chart 2"/>
  <p:tag name="WASTB" val="TRUE"/>
</p:tagLst>
</file>

<file path=ppt/tags/tag12.xml><?xml version="1.0" encoding="utf-8"?>
<p:tagLst xmlns:a="http://schemas.openxmlformats.org/drawingml/2006/main" xmlns:r="http://schemas.openxmlformats.org/officeDocument/2006/relationships" xmlns:p="http://schemas.openxmlformats.org/presentationml/2006/main">
  <p:tag name="FASFONT" val="Univers55"/>
</p:tagLst>
</file>

<file path=ppt/tags/tag12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Backlog comparison!Backlog comparison Chart 2"/>
  <p:tag name="WASTB" val="TRUE"/>
</p:tagLst>
</file>

<file path=ppt/tags/tag12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Orderbacklog!Orderbacklog Diagramm 1"/>
</p:tagLst>
</file>

<file path=ppt/tags/tag12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3.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124.xml><?xml version="1.0" encoding="utf-8"?>
<p:tagLst xmlns:a="http://schemas.openxmlformats.org/drawingml/2006/main" xmlns:r="http://schemas.openxmlformats.org/officeDocument/2006/relationships" xmlns:p="http://schemas.openxmlformats.org/presentationml/2006/main">
  <p:tag name="ADV_TOP" val="255.525"/>
  <p:tag name="ADV_LEFT" val="180.25"/>
  <p:tag name="ADV_HEIGHT" val="25.85"/>
  <p:tag name="ADV_WIDTH" val="283.5"/>
</p:tagLst>
</file>

<file path=ppt/tags/tag125.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Orderbacklog!Orderbacklog Diagramm 1"/>
  <p:tag name="WASTB" val="TRUE"/>
</p:tagLst>
</file>

<file path=ppt/tags/tag127.xml><?xml version="1.0" encoding="utf-8"?>
<p:tagLst xmlns:a="http://schemas.openxmlformats.org/drawingml/2006/main" xmlns:r="http://schemas.openxmlformats.org/officeDocument/2006/relationships" xmlns:p="http://schemas.openxmlformats.org/presentationml/2006/main">
  <p:tag name="FASFONT" val="Univers55"/>
</p:tagLst>
</file>

<file path=ppt/tags/tag128.xml><?xml version="1.0" encoding="utf-8"?>
<p:tagLst xmlns:a="http://schemas.openxmlformats.org/drawingml/2006/main" xmlns:r="http://schemas.openxmlformats.org/officeDocument/2006/relationships" xmlns:p="http://schemas.openxmlformats.org/presentationml/2006/main">
  <p:tag name="FASFONT" val="Univers55"/>
</p:tagLst>
</file>

<file path=ppt/tags/tag129.xml><?xml version="1.0" encoding="utf-8"?>
<p:tagLst xmlns:a="http://schemas.openxmlformats.org/drawingml/2006/main" xmlns:r="http://schemas.openxmlformats.org/officeDocument/2006/relationships" xmlns:p="http://schemas.openxmlformats.org/presentationml/2006/main">
  <p:tag name="FASFONT" val="Univers55"/>
</p:tagLst>
</file>

<file path=ppt/tags/tag13.xml><?xml version="1.0" encoding="utf-8"?>
<p:tagLst xmlns:a="http://schemas.openxmlformats.org/drawingml/2006/main" xmlns:r="http://schemas.openxmlformats.org/officeDocument/2006/relationships" xmlns:p="http://schemas.openxmlformats.org/presentationml/2006/main">
  <p:tag name="FASFONT" val="Univers55"/>
</p:tagLst>
</file>

<file path=ppt/tags/tag130.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1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Top suppliers!$A$2:$I$16"/>
</p:tagLst>
</file>

<file path=ppt/tags/tag13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3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3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3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3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Top suppliers!$A$2:$I$16"/>
  <p:tag name="WASTB" val="TRUE"/>
</p:tagLst>
</file>

<file path=ppt/tags/tag137.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1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Fuel and other energy cost!$A$2:$O$14"/>
</p:tagLst>
</file>

<file path=ppt/tags/tag13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Fuel and other energy cost!$A$2:$O$14"/>
  <p:tag name="WASTB" val="TRUE"/>
</p:tagLst>
</file>

<file path=ppt/tags/tag14.xml><?xml version="1.0" encoding="utf-8"?>
<p:tagLst xmlns:a="http://schemas.openxmlformats.org/drawingml/2006/main" xmlns:r="http://schemas.openxmlformats.org/officeDocument/2006/relationships" xmlns:p="http://schemas.openxmlformats.org/presentationml/2006/main">
  <p:tag name="FASFONT" val="Univers55"/>
</p:tagLst>
</file>

<file path=ppt/tags/tag14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1.xml><?xml version="1.0" encoding="utf-8"?>
<p:tagLst xmlns:a="http://schemas.openxmlformats.org/drawingml/2006/main" xmlns:r="http://schemas.openxmlformats.org/officeDocument/2006/relationships" xmlns:p="http://schemas.openxmlformats.org/presentationml/2006/main">
  <p:tag name="ADV_TOP" val="263,008"/>
  <p:tag name="ADV_LEFT" val="21,49992"/>
  <p:tag name="ADV_HEIGHT" val="23,99205"/>
  <p:tag name="ADV_WIDTH" val="362,875"/>
</p:tagLst>
</file>

<file path=ppt/tags/tag14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interco transactions!$A$1:$I$12"/>
</p:tagLst>
</file>

<file path=ppt/tags/tag143.xml><?xml version="1.0" encoding="utf-8"?>
<p:tagLst xmlns:a="http://schemas.openxmlformats.org/drawingml/2006/main" xmlns:r="http://schemas.openxmlformats.org/officeDocument/2006/relationships" xmlns:p="http://schemas.openxmlformats.org/presentationml/2006/main">
  <p:tag name="ADV_TOP" val="263,008"/>
  <p:tag name="ADV_LEFT" val="21,49992"/>
  <p:tag name="ADV_HEIGHT" val="23,99205"/>
  <p:tag name="ADV_WIDTH" val="362,875"/>
</p:tagLst>
</file>

<file path=ppt/tags/tag1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interco transactions!$A$1:$I$12"/>
  <p:tag name="WASTB" val="TRUE"/>
</p:tagLst>
</file>

<file path=ppt/tags/tag145.xml><?xml version="1.0" encoding="utf-8"?>
<p:tagLst xmlns:a="http://schemas.openxmlformats.org/drawingml/2006/main" xmlns:r="http://schemas.openxmlformats.org/officeDocument/2006/relationships" xmlns:p="http://schemas.openxmlformats.org/presentationml/2006/main">
  <p:tag name="FASFONT" val="Univers55"/>
</p:tagLst>
</file>

<file path=ppt/tags/tag146.xml><?xml version="1.0" encoding="utf-8"?>
<p:tagLst xmlns:a="http://schemas.openxmlformats.org/drawingml/2006/main" xmlns:r="http://schemas.openxmlformats.org/officeDocument/2006/relationships" xmlns:p="http://schemas.openxmlformats.org/presentationml/2006/main">
  <p:tag name="FASFONT" val="Univers55"/>
</p:tagLst>
</file>

<file path=ppt/tags/tag147.xml><?xml version="1.0" encoding="utf-8"?>
<p:tagLst xmlns:a="http://schemas.openxmlformats.org/drawingml/2006/main" xmlns:r="http://schemas.openxmlformats.org/officeDocument/2006/relationships" xmlns:p="http://schemas.openxmlformats.org/presentationml/2006/main">
  <p:tag name="FASFONT" val="Univers55"/>
</p:tagLst>
</file>

<file path=ppt/tags/tag148.xml><?xml version="1.0" encoding="utf-8"?>
<p:tagLst xmlns:a="http://schemas.openxmlformats.org/drawingml/2006/main" xmlns:r="http://schemas.openxmlformats.org/officeDocument/2006/relationships" xmlns:p="http://schemas.openxmlformats.org/presentationml/2006/main">
  <p:tag name="FASFONT" val="Univers55"/>
</p:tagLst>
</file>

<file path=ppt/tags/tag149.xml><?xml version="1.0" encoding="utf-8"?>
<p:tagLst xmlns:a="http://schemas.openxmlformats.org/drawingml/2006/main" xmlns:r="http://schemas.openxmlformats.org/officeDocument/2006/relationships" xmlns:p="http://schemas.openxmlformats.org/presentationml/2006/main">
  <p:tag name="FASFONT" val="Univers55"/>
</p:tagLst>
</file>

<file path=ppt/tags/tag15.xml><?xml version="1.0" encoding="utf-8"?>
<p:tagLst xmlns:a="http://schemas.openxmlformats.org/drawingml/2006/main" xmlns:r="http://schemas.openxmlformats.org/officeDocument/2006/relationships" xmlns:p="http://schemas.openxmlformats.org/presentationml/2006/main">
  <p:tag name="FASFONT" val="Univers55"/>
</p:tagLst>
</file>

<file path=ppt/tags/tag150.xml><?xml version="1.0" encoding="utf-8"?>
<p:tagLst xmlns:a="http://schemas.openxmlformats.org/drawingml/2006/main" xmlns:r="http://schemas.openxmlformats.org/officeDocument/2006/relationships" xmlns:p="http://schemas.openxmlformats.org/presentationml/2006/main">
  <p:tag name="FASFONT" val="Univers55"/>
</p:tagLst>
</file>

<file path=ppt/tags/tag151.xml><?xml version="1.0" encoding="utf-8"?>
<p:tagLst xmlns:a="http://schemas.openxmlformats.org/drawingml/2006/main" xmlns:r="http://schemas.openxmlformats.org/officeDocument/2006/relationships" xmlns:p="http://schemas.openxmlformats.org/presentationml/2006/main">
  <p:tag name="FASFONT" val="Univers55"/>
</p:tagLst>
</file>

<file path=ppt/tags/tag152.xml><?xml version="1.0" encoding="utf-8"?>
<p:tagLst xmlns:a="http://schemas.openxmlformats.org/drawingml/2006/main" xmlns:r="http://schemas.openxmlformats.org/officeDocument/2006/relationships" xmlns:p="http://schemas.openxmlformats.org/presentationml/2006/main">
  <p:tag name="ADV_TOP" val="82,85205"/>
  <p:tag name="ADV_LEFT" val="38,52291"/>
  <p:tag name="ADV_HEIGHT" val="68,09283"/>
  <p:tag name="ADV_WIDTH" val="34,04685"/>
</p:tagLst>
</file>

<file path=ppt/tags/tag153.xml><?xml version="1.0" encoding="utf-8"?>
<p:tagLst xmlns:a="http://schemas.openxmlformats.org/drawingml/2006/main" xmlns:r="http://schemas.openxmlformats.org/officeDocument/2006/relationships" xmlns:p="http://schemas.openxmlformats.org/presentationml/2006/main">
  <p:tag name="ADV_TOP" val="82,85205"/>
  <p:tag name="ADV_LEFT" val="38,52291"/>
  <p:tag name="ADV_HEIGHT" val="68,09283"/>
  <p:tag name="ADV_WIDTH" val="34,04685"/>
</p:tagLst>
</file>

<file path=ppt/tags/tag154.xml><?xml version="1.0" encoding="utf-8"?>
<p:tagLst xmlns:a="http://schemas.openxmlformats.org/drawingml/2006/main" xmlns:r="http://schemas.openxmlformats.org/officeDocument/2006/relationships" xmlns:p="http://schemas.openxmlformats.org/presentationml/2006/main">
  <p:tag name="COPYRIGHT1" val="TRUE"/>
</p:tagLst>
</file>

<file path=ppt/tags/tag16.xml><?xml version="1.0" encoding="utf-8"?>
<p:tagLst xmlns:a="http://schemas.openxmlformats.org/drawingml/2006/main" xmlns:r="http://schemas.openxmlformats.org/officeDocument/2006/relationships" xmlns:p="http://schemas.openxmlformats.org/presentationml/2006/main">
  <p:tag name="FASFONT" val="Univers55"/>
</p:tagLst>
</file>

<file path=ppt/tags/tag17.xml><?xml version="1.0" encoding="utf-8"?>
<p:tagLst xmlns:a="http://schemas.openxmlformats.org/drawingml/2006/main" xmlns:r="http://schemas.openxmlformats.org/officeDocument/2006/relationships" xmlns:p="http://schemas.openxmlformats.org/presentationml/2006/main">
  <p:tag name="FASFONT" val="Univers55"/>
</p:tagLst>
</file>

<file path=ppt/tags/tag18.xml><?xml version="1.0" encoding="utf-8"?>
<p:tagLst xmlns:a="http://schemas.openxmlformats.org/drawingml/2006/main" xmlns:r="http://schemas.openxmlformats.org/officeDocument/2006/relationships" xmlns:p="http://schemas.openxmlformats.org/presentationml/2006/main">
  <p:tag name="FASFONT" val="Univers55"/>
</p:tagLst>
</file>

<file path=ppt/tags/tag19.xml><?xml version="1.0" encoding="utf-8"?>
<p:tagLst xmlns:a="http://schemas.openxmlformats.org/drawingml/2006/main" xmlns:r="http://schemas.openxmlformats.org/officeDocument/2006/relationships" xmlns:p="http://schemas.openxmlformats.org/presentationml/2006/main">
  <p:tag name="FASFONT" val="Univers5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FASFONT" val="Univers55"/>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4.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25.xml><?xml version="1.0" encoding="utf-8"?>
<p:tagLst xmlns:a="http://schemas.openxmlformats.org/drawingml/2006/main" xmlns:r="http://schemas.openxmlformats.org/officeDocument/2006/relationships" xmlns:p="http://schemas.openxmlformats.org/presentationml/2006/main">
  <p:tag name="ADV_TOP" val="270.7735"/>
  <p:tag name="ADV_LEFT" val="21.49992"/>
  <p:tag name="ADV_HEIGHT" val="16.22654"/>
  <p:tag name="ADV_WIDTH" val="362.875"/>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segment!Sales by segment Chart 1"/>
</p:tagLst>
</file>

<file path=ppt/tags/tag2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segment!Sales by segment Diagramm 4"/>
</p:tagLst>
</file>

<file path=ppt/tags/tag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segment!Sales by segment Chart 1"/>
  <p:tag name="WASTB" val="TRUE"/>
</p:tagLst>
</file>

<file path=ppt/tags/tag2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segment!Sales by segment Diagramm 4"/>
  <p:tag name="WASTB" val="TRUE"/>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like for like!$A$2:$D$16"/>
</p:tagLst>
</file>

<file path=ppt/tags/tag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like for like!$A$20:$D$34"/>
</p:tagLst>
</file>

<file path=ppt/tags/tag32.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33.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3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like for like!$A$2:$D$16"/>
  <p:tag name="WASTB" val="TRUE"/>
</p:tagLst>
</file>

<file path=ppt/tags/tag3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like for like!$A$20:$D$34"/>
  <p:tag name="WASTB" val="TRUE"/>
</p:tagLst>
</file>

<file path=ppt/tags/tag38.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39.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Rolling LTM sales 2012-YTD2013!Rolling LTM sales 2012-YTD2013 Diagramm 1"/>
</p:tagLst>
</file>

<file path=ppt/tags/tag4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category!$A$2:$E$12"/>
</p:tagLst>
</file>

<file path=ppt/tags/tag4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GM by category!$A$2:$H$12"/>
</p:tagLst>
</file>

<file path=ppt/tags/tag4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category!$A$2:$E$12"/>
  <p:tag name="WASTB" val="TRUE"/>
</p:tagLst>
</file>

<file path=ppt/tags/tag4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GM by category!$A$2:$H$12"/>
  <p:tag name="WASTB" val="TRUE"/>
</p:tagLst>
</file>

<file path=ppt/tags/tag4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customer!$B$2:$F$12"/>
</p:tagLst>
</file>

<file path=ppt/tags/tag47.xml><?xml version="1.0" encoding="utf-8"?>
<p:tagLst xmlns:a="http://schemas.openxmlformats.org/drawingml/2006/main" xmlns:r="http://schemas.openxmlformats.org/officeDocument/2006/relationships" xmlns:p="http://schemas.openxmlformats.org/presentationml/2006/main">
  <p:tag name="ADV_TOP" val="253.25"/>
  <p:tag name="ADV_LEFT" val="140.625"/>
  <p:tag name="ADV_HEIGHT" val="17"/>
  <p:tag name="ADV_WIDTH" val="311.375"/>
</p:tagLst>
</file>

<file path=ppt/tags/tag48.xml><?xml version="1.0" encoding="utf-8"?>
<p:tagLst xmlns:a="http://schemas.openxmlformats.org/drawingml/2006/main" xmlns:r="http://schemas.openxmlformats.org/officeDocument/2006/relationships" xmlns:p="http://schemas.openxmlformats.org/presentationml/2006/main">
  <p:tag name="ADV_TOP" val="253.25"/>
  <p:tag name="ADV_LEFT" val="140.625"/>
  <p:tag name="ADV_HEIGHT" val="17"/>
  <p:tag name="ADV_WIDTH" val="311.375"/>
</p:tagLst>
</file>

<file path=ppt/tags/tag4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customer!$B$2:$F$12"/>
  <p:tag name="WASTB" val="TRUE"/>
</p:tagLst>
</file>

<file path=ppt/tags/tag5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customer!$H$15:$M$22"/>
  <p:tag name="WASTB" val="TRUE"/>
</p:tagLst>
</file>

<file path=ppt/tags/tag5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by customer!$H$15:$M$22"/>
</p:tagLst>
</file>

<file path=ppt/tags/tag53.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5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and GM by productgr!$A$2:$G$13"/>
</p:tagLst>
</file>

<file path=ppt/tags/tag5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and GM by productgr!$A$2:$G$13"/>
  <p:tag name="WASTB" val="TRUE"/>
</p:tagLst>
</file>

<file path=ppt/tags/tag5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8.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5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Monthly sales 2011 - 2012!Monthly sales 2011 - 2012 Diagramm 1"/>
</p:tagLst>
</file>

<file path=ppt/tags/tag6.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18,385"/>
  <p:tag name="ADV_WIDTH" val="139,25"/>
</p:tagLst>
</file>

<file path=ppt/tags/tag6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Monthly gross margin 11-12!Monthly gross margin 11-12 Diagramm 1"/>
</p:tagLst>
</file>

<file path=ppt/tags/tag6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Monthly sales 2011 - 2012!Monthly sales 2011 - 2012 Diagramm 1"/>
  <p:tag name="WASTB" val="TRUE"/>
</p:tagLst>
</file>

<file path=ppt/tags/tag6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Monthly gross margin 11-12!Monthly gross margin 11-12 Diagramm 1"/>
  <p:tag name="WASTB" val="TRUE"/>
</p:tagLst>
</file>

<file path=ppt/tags/tag6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easonality_Trend!Seasonality_Trend Diagramm 5"/>
</p:tagLst>
</file>

<file path=ppt/tags/tag6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easonality_Trend!Seasonality_Trend Diagramm 1"/>
</p:tagLst>
</file>

<file path=ppt/tags/tag6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easonality_Trend!Seasonality_Trend Diagramm 3"/>
</p:tagLst>
</file>

<file path=ppt/tags/tag6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ales like for like!$A$2:$D$16"/>
</p:tagLst>
</file>

<file path=ppt/tags/tag70.xml><?xml version="1.0" encoding="utf-8"?>
<p:tagLst xmlns:a="http://schemas.openxmlformats.org/drawingml/2006/main" xmlns:r="http://schemas.openxmlformats.org/officeDocument/2006/relationships" xmlns:p="http://schemas.openxmlformats.org/presentationml/2006/main">
  <p:tag name="FASFONT" val="Univers55"/>
</p:tagLst>
</file>

<file path=ppt/tags/tag7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3.xml><?xml version="1.0" encoding="utf-8"?>
<p:tagLst xmlns:a="http://schemas.openxmlformats.org/drawingml/2006/main" xmlns:r="http://schemas.openxmlformats.org/officeDocument/2006/relationships" xmlns:p="http://schemas.openxmlformats.org/presentationml/2006/main">
  <p:tag name="FASFONT" val="Univers55"/>
</p:tagLst>
</file>

<file path=ppt/tags/tag7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easonality_Trend!Seasonality_Trend Diagramm 1"/>
  <p:tag name="WASTB" val="TRUE"/>
</p:tagLst>
</file>

<file path=ppt/tags/tag7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easonality_Trend!Seasonality_Trend Diagramm 5"/>
  <p:tag name="WASTB" val="TRUE"/>
</p:tagLst>
</file>

<file path=ppt/tags/tag7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Seasonality_Trend!Seasonality_Trend Diagramm 3"/>
  <p:tag name="WASTB" val="TRUE"/>
</p:tagLst>
</file>

<file path=ppt/tags/tag7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Profitability!Profitability Diagramm 1"/>
</p:tagLst>
</file>

<file path=ppt/tags/tag8.xml><?xml version="1.0" encoding="utf-8"?>
<p:tagLst xmlns:a="http://schemas.openxmlformats.org/drawingml/2006/main" xmlns:r="http://schemas.openxmlformats.org/officeDocument/2006/relationships" xmlns:p="http://schemas.openxmlformats.org/presentationml/2006/main">
  <p:tag name="FASFONT" val="Univers55"/>
</p:tagLst>
</file>

<file path=ppt/tags/tag8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Profitability!Profitability Diagramm 3"/>
</p:tagLst>
</file>

<file path=ppt/tags/tag8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Profitability!Profitability Diagramm 3"/>
  <p:tag name="WASTB" val="TRUE"/>
</p:tagLst>
</file>

<file path=ppt/tags/tag8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Profitability!Profitability Diagramm 1"/>
  <p:tag name="WASTB" val="TRUE"/>
</p:tagLst>
</file>

<file path=ppt/tags/tag8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4.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8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Gross margin bridge!Gross margin bridge Chart 2"/>
</p:tagLst>
</file>

<file path=ppt/tags/tag8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Gross margin bridge!Gross margin bridge Chart 2"/>
  <p:tag name="WASTB" val="TRUE"/>
</p:tagLst>
</file>

<file path=ppt/tags/tag8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8.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8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EBIT Bridge 2011-2012!EBIT Bridge 2011-2012 Chart 1"/>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Rolling LTM sales 2012-YTD2013!Rolling LTM sales 2012-YTD2013 Diagramm 1"/>
  <p:tag name="WASTB" val="TRUE"/>
</p:tagLst>
</file>

<file path=ppt/tags/tag90.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91.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9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Headcount!$A$2:$D$10"/>
</p:tagLst>
</file>

<file path=ppt/tags/tag9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EBIT Bridge 2011-2012!EBIT Bridge 2011-2012 Chart 1"/>
  <p:tag name="WASTB" val="TRUE"/>
</p:tagLst>
</file>

<file path=ppt/tags/tag9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Sales and Gross Profit.xlsx]Headcount!$A$2:$D$10"/>
  <p:tag name="WASTB" val="TRUE"/>
</p:tagLst>
</file>

<file path=ppt/tags/tag95.xml><?xml version="1.0" encoding="utf-8"?>
<p:tagLst xmlns:a="http://schemas.openxmlformats.org/drawingml/2006/main" xmlns:r="http://schemas.openxmlformats.org/officeDocument/2006/relationships" xmlns:p="http://schemas.openxmlformats.org/presentationml/2006/main">
  <p:tag name="FASFONT" val="Univers55"/>
</p:tagLst>
</file>

<file path=ppt/tags/tag96.xml><?xml version="1.0" encoding="utf-8"?>
<p:tagLst xmlns:a="http://schemas.openxmlformats.org/drawingml/2006/main" xmlns:r="http://schemas.openxmlformats.org/officeDocument/2006/relationships" xmlns:p="http://schemas.openxmlformats.org/presentationml/2006/main">
  <p:tag name="FASFONT" val="Univers55"/>
</p:tagLst>
</file>

<file path=ppt/tags/tag97.xml><?xml version="1.0" encoding="utf-8"?>
<p:tagLst xmlns:a="http://schemas.openxmlformats.org/drawingml/2006/main" xmlns:r="http://schemas.openxmlformats.org/officeDocument/2006/relationships" xmlns:p="http://schemas.openxmlformats.org/presentationml/2006/main">
  <p:tag name="FASFONT" val="Univers55"/>
</p:tagLst>
</file>

<file path=ppt/tags/tag9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D4FC62-4962-4F7F-9937-E75E89938C85}">
  <ds:schemaRefs>
    <ds:schemaRef ds:uri="http://schemas.microsoft.com/sharepoint/v3/contenttype/forms"/>
  </ds:schemaRefs>
</ds:datastoreItem>
</file>

<file path=customXml/itemProps2.xml><?xml version="1.0" encoding="utf-8"?>
<ds:datastoreItem xmlns:ds="http://schemas.openxmlformats.org/officeDocument/2006/customXml" ds:itemID="{601D1A43-72F4-41C6-B26D-0251C9351ED6}">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68D6B7F0-ECA7-465D-AABB-6F34BE0CA5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6822</Words>
  <Application>Microsoft Office PowerPoint</Application>
  <PresentationFormat>A4-Papier (210x297 mm)</PresentationFormat>
  <Paragraphs>620</Paragraphs>
  <Slides>27</Slides>
  <Notes>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27</vt:i4>
      </vt:variant>
    </vt:vector>
  </HeadingPairs>
  <TitlesOfParts>
    <vt:vector size="35" baseType="lpstr">
      <vt:lpstr>Arial</vt:lpstr>
      <vt:lpstr>Calibri</vt:lpstr>
      <vt:lpstr>KPMG Extralight</vt:lpstr>
      <vt:lpstr>KPMG Light</vt:lpstr>
      <vt:lpstr>Univers for KPMG Light</vt:lpstr>
      <vt:lpstr>Wingdings</vt:lpstr>
      <vt:lpstr>KPMG_Report_4x3_050216_2016</vt:lpstr>
      <vt:lpstr>Arbeitsblatt</vt:lpstr>
      <vt:lpstr>Workbook Sales &amp; Gross Profit (Historical) </vt:lpstr>
      <vt:lpstr>Disclaimer</vt:lpstr>
      <vt:lpstr>Overview (1/3)</vt:lpstr>
      <vt:lpstr>Overview (2/3) – Total cost method (TCM) analysis structure and resulting workbooks</vt:lpstr>
      <vt:lpstr>Overview (3/3) – Cost of sales analysis structure and resulting workbooks</vt:lpstr>
      <vt:lpstr>Pitfalls and lessons learned</vt:lpstr>
      <vt:lpstr>Core issue (1/3)</vt:lpstr>
      <vt:lpstr>Core issue (2/3)</vt:lpstr>
      <vt:lpstr>Core issue (3/3)</vt:lpstr>
      <vt:lpstr>Sample analysis – Sales by segment</vt:lpstr>
      <vt:lpstr>Sample analysis – Like for like sales overview</vt:lpstr>
      <vt:lpstr>Sample analysis – Like for like sales by product group</vt:lpstr>
      <vt:lpstr>Sample analysis – Sales by customer</vt:lpstr>
      <vt:lpstr>Sample analysis – Sales and gross margin by product group</vt:lpstr>
      <vt:lpstr>Sample analysis – Seasonal analysis</vt:lpstr>
      <vt:lpstr>Sample analysis – Seasonal analysis</vt:lpstr>
      <vt:lpstr>Sample analysis – Clustering</vt:lpstr>
      <vt:lpstr>Sample analysis – Gross margin bridge</vt:lpstr>
      <vt:lpstr>Sample analysis – EBIT bridge</vt:lpstr>
      <vt:lpstr>Sample analysis – Sales and margin trend analysis</vt:lpstr>
      <vt:lpstr>Sample analysis – Current trading (cost of sales method)</vt:lpstr>
      <vt:lpstr>Sample analysis – Current trading </vt:lpstr>
      <vt:lpstr>Sample analysis – Order intake and order backlog</vt:lpstr>
      <vt:lpstr>Sample analysis – Top suppliers</vt:lpstr>
      <vt:lpstr>Sample analysis – COGS deep dive</vt:lpstr>
      <vt:lpstr>Sample analysis – Intra-group transactions and transfer pricing</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103</cp:revision>
  <dcterms:created xsi:type="dcterms:W3CDTF">2016-06-20T11:42:26Z</dcterms:created>
  <dcterms:modified xsi:type="dcterms:W3CDTF">2017-04-21T08:34:35Z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